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1" r:id="rId3"/>
    <p:sldId id="273" r:id="rId4"/>
    <p:sldId id="287" r:id="rId5"/>
    <p:sldId id="291" r:id="rId6"/>
    <p:sldId id="292" r:id="rId7"/>
    <p:sldId id="282" r:id="rId8"/>
    <p:sldId id="294" r:id="rId9"/>
    <p:sldId id="279" r:id="rId10"/>
    <p:sldId id="278" r:id="rId11"/>
    <p:sldId id="267" r:id="rId12"/>
    <p:sldId id="280" r:id="rId13"/>
    <p:sldId id="290" r:id="rId14"/>
    <p:sldId id="295" r:id="rId15"/>
    <p:sldId id="289" r:id="rId16"/>
    <p:sldId id="283" r:id="rId17"/>
  </p:sldIdLst>
  <p:sldSz cx="12192000" cy="6858000"/>
  <p:notesSz cx="6799263" cy="99298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76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A722A-31E9-43BD-BFC5-3DD316394E42}" type="doc">
      <dgm:prSet loTypeId="urn:microsoft.com/office/officeart/2005/8/layout/hProcess10#1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B739F7-429C-47EC-A0C0-CCCFA1EB2F93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СВОБОДНЫХ КОМНАТ</a:t>
          </a:r>
          <a:r>
            <a:rPr lang="ru-RU" sz="17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агроэкоусадьбе для размещения агроэкотуристов;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BD77E-2222-4DD5-AA8F-0D3E466F2194}" type="parTrans" cxnId="{B9BA1D2A-ADC2-41E2-A90E-1FEB67C7E117}">
      <dgm:prSet/>
      <dgm:spPr/>
      <dgm:t>
        <a:bodyPr/>
        <a:lstStyle/>
        <a:p>
          <a:endParaRPr lang="ru-RU"/>
        </a:p>
      </dgm:t>
    </dgm:pt>
    <dgm:pt modelId="{AF445D81-88E7-4411-AA7E-978B2DB8DE46}" type="sibTrans" cxnId="{B9BA1D2A-ADC2-41E2-A90E-1FEB67C7E117}">
      <dgm:prSet/>
      <dgm:spPr/>
      <dgm:t>
        <a:bodyPr/>
        <a:lstStyle/>
        <a:p>
          <a:endParaRPr lang="ru-RU"/>
        </a:p>
      </dgm:t>
    </dgm:pt>
    <dgm:pt modelId="{28E15A84-64B8-4F04-8496-62DE27105AB8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Осуществление субъектами агроэкотуризма (названными физическими лицами и сельскохозяйственными организациями) </a:t>
          </a:r>
          <a:r>
            <a:rPr lang="ru-RU" sz="19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ДЕЯТЕЛЬНОСТИ ПО 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производству и (или) переработке сельскохозяйственной продукции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CC3334-AD92-45E4-8C3C-6E59C81D86BC}" type="parTrans" cxnId="{0C29B6FD-29A2-4FD2-B9CA-71629AFDE8A2}">
      <dgm:prSet/>
      <dgm:spPr/>
      <dgm:t>
        <a:bodyPr/>
        <a:lstStyle/>
        <a:p>
          <a:endParaRPr lang="ru-RU"/>
        </a:p>
      </dgm:t>
    </dgm:pt>
    <dgm:pt modelId="{0E3BD0E1-1711-4506-891C-0DCC73089B74}" type="sibTrans" cxnId="{0C29B6FD-29A2-4FD2-B9CA-71629AFDE8A2}">
      <dgm:prSet/>
      <dgm:spPr/>
      <dgm:t>
        <a:bodyPr/>
        <a:lstStyle/>
        <a:p>
          <a:endParaRPr lang="ru-RU"/>
        </a:p>
      </dgm:t>
    </dgm:pt>
    <dgm:pt modelId="{06F986AD-A8A1-48CA-962C-0E147D2D55C8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9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ВОЗМОЖНОСТЕЙ ДЛЯ</a:t>
          </a:r>
          <a:r>
            <a:rPr lang="ru-RU" sz="17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ознакомления АГРОЭКОТУРИСТОВ с природными и архитектурными объектами, национальными культурными традициями соответствующей местности.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25B9C4-4D90-4DEB-9521-CAB930C2A132}" type="parTrans" cxnId="{7F5098CD-369D-4065-97DD-83678C1EE386}">
      <dgm:prSet/>
      <dgm:spPr/>
      <dgm:t>
        <a:bodyPr/>
        <a:lstStyle/>
        <a:p>
          <a:endParaRPr lang="ru-RU"/>
        </a:p>
      </dgm:t>
    </dgm:pt>
    <dgm:pt modelId="{3843746C-48AD-4A94-A7E7-A23B0F6B8F9E}" type="sibTrans" cxnId="{7F5098CD-369D-4065-97DD-83678C1EE386}">
      <dgm:prSet/>
      <dgm:spPr/>
      <dgm:t>
        <a:bodyPr/>
        <a:lstStyle/>
        <a:p>
          <a:endParaRPr lang="ru-RU"/>
        </a:p>
      </dgm:t>
    </dgm:pt>
    <dgm:pt modelId="{2BAA17FE-A3D4-4F37-9411-9F3DD878DD1F}" type="pres">
      <dgm:prSet presAssocID="{FCEA722A-31E9-43BD-BFC5-3DD316394E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249108-E9CD-4F37-B503-9BB902B5F65F}" type="pres">
      <dgm:prSet presAssocID="{FBB739F7-429C-47EC-A0C0-CCCFA1EB2F93}" presName="composite" presStyleCnt="0"/>
      <dgm:spPr/>
      <dgm:t>
        <a:bodyPr/>
        <a:lstStyle/>
        <a:p>
          <a:endParaRPr lang="ru-RU"/>
        </a:p>
      </dgm:t>
    </dgm:pt>
    <dgm:pt modelId="{13CDA6CD-3696-4872-A43A-02E11E1D24BD}" type="pres">
      <dgm:prSet presAssocID="{FBB739F7-429C-47EC-A0C0-CCCFA1EB2F93}" presName="imagSh" presStyleLbl="bgImgPlace1" presStyleIdx="0" presStyleCnt="3" custScaleY="82033" custLinFactNeighborX="16909" custLinFactNeighborY="31311"/>
      <dgm:spPr/>
      <dgm:t>
        <a:bodyPr/>
        <a:lstStyle/>
        <a:p>
          <a:endParaRPr lang="ru-RU"/>
        </a:p>
      </dgm:t>
    </dgm:pt>
    <dgm:pt modelId="{139032A8-95DA-463F-9384-532C115CE5E3}" type="pres">
      <dgm:prSet presAssocID="{FBB739F7-429C-47EC-A0C0-CCCFA1EB2F93}" presName="txNode" presStyleLbl="node1" presStyleIdx="0" presStyleCnt="3" custScaleX="111547" custScaleY="112452" custLinFactNeighborX="-2074" custLinFactNeighborY="-1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C539E-CDD9-4FF6-B96A-9E85B91C9A29}" type="pres">
      <dgm:prSet presAssocID="{AF445D81-88E7-4411-AA7E-978B2DB8DE46}" presName="sibTrans" presStyleLbl="sibTrans2D1" presStyleIdx="0" presStyleCnt="2" custAng="309575" custScaleX="151733" custScaleY="91257" custLinFactNeighborX="-40715" custLinFactNeighborY="62958"/>
      <dgm:spPr/>
      <dgm:t>
        <a:bodyPr/>
        <a:lstStyle/>
        <a:p>
          <a:endParaRPr lang="ru-RU"/>
        </a:p>
      </dgm:t>
    </dgm:pt>
    <dgm:pt modelId="{3DDA5161-2F4F-4610-83B9-B1B894B0A6E1}" type="pres">
      <dgm:prSet presAssocID="{AF445D81-88E7-4411-AA7E-978B2DB8DE46}" presName="connTx" presStyleLbl="sibTrans2D1" presStyleIdx="0" presStyleCnt="2"/>
      <dgm:spPr/>
      <dgm:t>
        <a:bodyPr/>
        <a:lstStyle/>
        <a:p>
          <a:endParaRPr lang="ru-RU"/>
        </a:p>
      </dgm:t>
    </dgm:pt>
    <dgm:pt modelId="{76E8A1D3-CC61-4B33-98EB-47214958E944}" type="pres">
      <dgm:prSet presAssocID="{28E15A84-64B8-4F04-8496-62DE27105AB8}" presName="composite" presStyleCnt="0"/>
      <dgm:spPr/>
      <dgm:t>
        <a:bodyPr/>
        <a:lstStyle/>
        <a:p>
          <a:endParaRPr lang="ru-RU"/>
        </a:p>
      </dgm:t>
    </dgm:pt>
    <dgm:pt modelId="{3FF8DA58-9384-4687-912C-5008B28B4A84}" type="pres">
      <dgm:prSet presAssocID="{28E15A84-64B8-4F04-8496-62DE27105AB8}" presName="imagSh" presStyleLbl="bgImgPlace1" presStyleIdx="1" presStyleCnt="3" custLinFactNeighborX="11963" custLinFactNeighborY="32189"/>
      <dgm:spPr/>
      <dgm:t>
        <a:bodyPr/>
        <a:lstStyle/>
        <a:p>
          <a:endParaRPr lang="ru-RU"/>
        </a:p>
      </dgm:t>
    </dgm:pt>
    <dgm:pt modelId="{014717CE-F9AA-4201-8A46-D8BE0FEFAF7E}" type="pres">
      <dgm:prSet presAssocID="{28E15A84-64B8-4F04-8496-62DE27105AB8}" presName="txNode" presStyleLbl="node1" presStyleIdx="1" presStyleCnt="3" custScaleX="140676" custScaleY="191692" custLinFactNeighborX="781" custLinFactNeighborY="-6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68DA0-D4BC-4931-ABB2-AE55342FD60E}" type="pres">
      <dgm:prSet presAssocID="{0E3BD0E1-1711-4506-891C-0DCC73089B74}" presName="sibTrans" presStyleLbl="sibTrans2D1" presStyleIdx="1" presStyleCnt="2" custAng="529184" custScaleX="120469" custLinFactY="42509" custLinFactNeighborX="36023" custLinFactNeighborY="100000"/>
      <dgm:spPr/>
      <dgm:t>
        <a:bodyPr/>
        <a:lstStyle/>
        <a:p>
          <a:endParaRPr lang="ru-RU"/>
        </a:p>
      </dgm:t>
    </dgm:pt>
    <dgm:pt modelId="{F7C818B7-7539-419F-BC65-9F9F421843F3}" type="pres">
      <dgm:prSet presAssocID="{0E3BD0E1-1711-4506-891C-0DCC73089B74}" presName="connTx" presStyleLbl="sibTrans2D1" presStyleIdx="1" presStyleCnt="2"/>
      <dgm:spPr/>
      <dgm:t>
        <a:bodyPr/>
        <a:lstStyle/>
        <a:p>
          <a:endParaRPr lang="ru-RU"/>
        </a:p>
      </dgm:t>
    </dgm:pt>
    <dgm:pt modelId="{41E3CA4B-7554-4FB7-9C20-36796DC56A15}" type="pres">
      <dgm:prSet presAssocID="{06F986AD-A8A1-48CA-962C-0E147D2D55C8}" presName="composite" presStyleCnt="0"/>
      <dgm:spPr/>
      <dgm:t>
        <a:bodyPr/>
        <a:lstStyle/>
        <a:p>
          <a:endParaRPr lang="ru-RU"/>
        </a:p>
      </dgm:t>
    </dgm:pt>
    <dgm:pt modelId="{0665CD09-F6ED-428D-AC1A-53162534FCF3}" type="pres">
      <dgm:prSet presAssocID="{06F986AD-A8A1-48CA-962C-0E147D2D55C8}" presName="imagSh" presStyleLbl="bgImgPlace1" presStyleIdx="2" presStyleCnt="3" custLinFactNeighborX="5123" custLinFactNeighborY="8336"/>
      <dgm:spPr/>
      <dgm:t>
        <a:bodyPr/>
        <a:lstStyle/>
        <a:p>
          <a:endParaRPr lang="ru-RU"/>
        </a:p>
      </dgm:t>
    </dgm:pt>
    <dgm:pt modelId="{A04EAEED-168F-4DE4-A326-5BC81FB16CD9}" type="pres">
      <dgm:prSet presAssocID="{06F986AD-A8A1-48CA-962C-0E147D2D55C8}" presName="txNode" presStyleLbl="node1" presStyleIdx="2" presStyleCnt="3" custScaleX="128992" custScaleY="199692" custLinFactNeighborX="-2132" custLinFactNeighborY="-4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5098CD-369D-4065-97DD-83678C1EE386}" srcId="{FCEA722A-31E9-43BD-BFC5-3DD316394E42}" destId="{06F986AD-A8A1-48CA-962C-0E147D2D55C8}" srcOrd="2" destOrd="0" parTransId="{F625B9C4-4D90-4DEB-9521-CAB930C2A132}" sibTransId="{3843746C-48AD-4A94-A7E7-A23B0F6B8F9E}"/>
    <dgm:cxn modelId="{41D4ED00-31DC-4C21-BBBB-4FC6F8C6F98E}" type="presOf" srcId="{06F986AD-A8A1-48CA-962C-0E147D2D55C8}" destId="{A04EAEED-168F-4DE4-A326-5BC81FB16CD9}" srcOrd="0" destOrd="0" presId="urn:microsoft.com/office/officeart/2005/8/layout/hProcess10#1"/>
    <dgm:cxn modelId="{F7AA01E0-6578-4856-B664-0D5CF9C6ED02}" type="presOf" srcId="{0E3BD0E1-1711-4506-891C-0DCC73089B74}" destId="{F7C818B7-7539-419F-BC65-9F9F421843F3}" srcOrd="1" destOrd="0" presId="urn:microsoft.com/office/officeart/2005/8/layout/hProcess10#1"/>
    <dgm:cxn modelId="{D384A4F8-8F99-48B4-B94E-0C27F70454BC}" type="presOf" srcId="{FCEA722A-31E9-43BD-BFC5-3DD316394E42}" destId="{2BAA17FE-A3D4-4F37-9411-9F3DD878DD1F}" srcOrd="0" destOrd="0" presId="urn:microsoft.com/office/officeart/2005/8/layout/hProcess10#1"/>
    <dgm:cxn modelId="{E5C130B7-B81C-454C-A731-03A89062407F}" type="presOf" srcId="{0E3BD0E1-1711-4506-891C-0DCC73089B74}" destId="{CAC68DA0-D4BC-4931-ABB2-AE55342FD60E}" srcOrd="0" destOrd="0" presId="urn:microsoft.com/office/officeart/2005/8/layout/hProcess10#1"/>
    <dgm:cxn modelId="{B9BA1D2A-ADC2-41E2-A90E-1FEB67C7E117}" srcId="{FCEA722A-31E9-43BD-BFC5-3DD316394E42}" destId="{FBB739F7-429C-47EC-A0C0-CCCFA1EB2F93}" srcOrd="0" destOrd="0" parTransId="{E7CBD77E-2222-4DD5-AA8F-0D3E466F2194}" sibTransId="{AF445D81-88E7-4411-AA7E-978B2DB8DE46}"/>
    <dgm:cxn modelId="{548F44A9-A383-4BCF-80B2-CB2ACC53A1FB}" type="presOf" srcId="{28E15A84-64B8-4F04-8496-62DE27105AB8}" destId="{014717CE-F9AA-4201-8A46-D8BE0FEFAF7E}" srcOrd="0" destOrd="0" presId="urn:microsoft.com/office/officeart/2005/8/layout/hProcess10#1"/>
    <dgm:cxn modelId="{4FA8D5AF-0B21-4DAC-972E-A37E15E580AA}" type="presOf" srcId="{FBB739F7-429C-47EC-A0C0-CCCFA1EB2F93}" destId="{139032A8-95DA-463F-9384-532C115CE5E3}" srcOrd="0" destOrd="0" presId="urn:microsoft.com/office/officeart/2005/8/layout/hProcess10#1"/>
    <dgm:cxn modelId="{0C29B6FD-29A2-4FD2-B9CA-71629AFDE8A2}" srcId="{FCEA722A-31E9-43BD-BFC5-3DD316394E42}" destId="{28E15A84-64B8-4F04-8496-62DE27105AB8}" srcOrd="1" destOrd="0" parTransId="{95CC3334-AD92-45E4-8C3C-6E59C81D86BC}" sibTransId="{0E3BD0E1-1711-4506-891C-0DCC73089B74}"/>
    <dgm:cxn modelId="{D793D0B4-4ABC-4DD5-AC15-722F2630719B}" type="presOf" srcId="{AF445D81-88E7-4411-AA7E-978B2DB8DE46}" destId="{3DDA5161-2F4F-4610-83B9-B1B894B0A6E1}" srcOrd="1" destOrd="0" presId="urn:microsoft.com/office/officeart/2005/8/layout/hProcess10#1"/>
    <dgm:cxn modelId="{AEF22C8F-D451-4C22-B535-20ACD8EC93EA}" type="presOf" srcId="{AF445D81-88E7-4411-AA7E-978B2DB8DE46}" destId="{253C539E-CDD9-4FF6-B96A-9E85B91C9A29}" srcOrd="0" destOrd="0" presId="urn:microsoft.com/office/officeart/2005/8/layout/hProcess10#1"/>
    <dgm:cxn modelId="{E6BEBC13-F1E4-49D5-A1DB-54E59DF9D497}" type="presParOf" srcId="{2BAA17FE-A3D4-4F37-9411-9F3DD878DD1F}" destId="{AB249108-E9CD-4F37-B503-9BB902B5F65F}" srcOrd="0" destOrd="0" presId="urn:microsoft.com/office/officeart/2005/8/layout/hProcess10#1"/>
    <dgm:cxn modelId="{27683087-E312-4BA3-BFBA-9BFAA83DFD98}" type="presParOf" srcId="{AB249108-E9CD-4F37-B503-9BB902B5F65F}" destId="{13CDA6CD-3696-4872-A43A-02E11E1D24BD}" srcOrd="0" destOrd="0" presId="urn:microsoft.com/office/officeart/2005/8/layout/hProcess10#1"/>
    <dgm:cxn modelId="{088DABE8-3F3F-4C02-9FA6-E7918ED75DA8}" type="presParOf" srcId="{AB249108-E9CD-4F37-B503-9BB902B5F65F}" destId="{139032A8-95DA-463F-9384-532C115CE5E3}" srcOrd="1" destOrd="0" presId="urn:microsoft.com/office/officeart/2005/8/layout/hProcess10#1"/>
    <dgm:cxn modelId="{B82CEAE2-3350-4BEE-A789-A523927A0B80}" type="presParOf" srcId="{2BAA17FE-A3D4-4F37-9411-9F3DD878DD1F}" destId="{253C539E-CDD9-4FF6-B96A-9E85B91C9A29}" srcOrd="1" destOrd="0" presId="urn:microsoft.com/office/officeart/2005/8/layout/hProcess10#1"/>
    <dgm:cxn modelId="{93E52617-80F3-4026-8D58-DC3A96118584}" type="presParOf" srcId="{253C539E-CDD9-4FF6-B96A-9E85B91C9A29}" destId="{3DDA5161-2F4F-4610-83B9-B1B894B0A6E1}" srcOrd="0" destOrd="0" presId="urn:microsoft.com/office/officeart/2005/8/layout/hProcess10#1"/>
    <dgm:cxn modelId="{1959ABC4-FDDF-4FDE-8EEE-948CA92A35AA}" type="presParOf" srcId="{2BAA17FE-A3D4-4F37-9411-9F3DD878DD1F}" destId="{76E8A1D3-CC61-4B33-98EB-47214958E944}" srcOrd="2" destOrd="0" presId="urn:microsoft.com/office/officeart/2005/8/layout/hProcess10#1"/>
    <dgm:cxn modelId="{F13B95BA-E5DE-4646-A18F-3B580E41BDEB}" type="presParOf" srcId="{76E8A1D3-CC61-4B33-98EB-47214958E944}" destId="{3FF8DA58-9384-4687-912C-5008B28B4A84}" srcOrd="0" destOrd="0" presId="urn:microsoft.com/office/officeart/2005/8/layout/hProcess10#1"/>
    <dgm:cxn modelId="{CD971DDA-87A9-4E6B-9636-D73E4D5744B3}" type="presParOf" srcId="{76E8A1D3-CC61-4B33-98EB-47214958E944}" destId="{014717CE-F9AA-4201-8A46-D8BE0FEFAF7E}" srcOrd="1" destOrd="0" presId="urn:microsoft.com/office/officeart/2005/8/layout/hProcess10#1"/>
    <dgm:cxn modelId="{6C041FB8-2D4B-4BDE-B75F-B960631858A0}" type="presParOf" srcId="{2BAA17FE-A3D4-4F37-9411-9F3DD878DD1F}" destId="{CAC68DA0-D4BC-4931-ABB2-AE55342FD60E}" srcOrd="3" destOrd="0" presId="urn:microsoft.com/office/officeart/2005/8/layout/hProcess10#1"/>
    <dgm:cxn modelId="{2BCEE90A-4D21-4AA4-82B7-72411D96FE9E}" type="presParOf" srcId="{CAC68DA0-D4BC-4931-ABB2-AE55342FD60E}" destId="{F7C818B7-7539-419F-BC65-9F9F421843F3}" srcOrd="0" destOrd="0" presId="urn:microsoft.com/office/officeart/2005/8/layout/hProcess10#1"/>
    <dgm:cxn modelId="{02A7877A-87A0-44BB-BBF0-D8790168BDAC}" type="presParOf" srcId="{2BAA17FE-A3D4-4F37-9411-9F3DD878DD1F}" destId="{41E3CA4B-7554-4FB7-9C20-36796DC56A15}" srcOrd="4" destOrd="0" presId="urn:microsoft.com/office/officeart/2005/8/layout/hProcess10#1"/>
    <dgm:cxn modelId="{E7866AB5-342A-4C07-AB66-22E4436B0E35}" type="presParOf" srcId="{41E3CA4B-7554-4FB7-9C20-36796DC56A15}" destId="{0665CD09-F6ED-428D-AC1A-53162534FCF3}" srcOrd="0" destOrd="0" presId="urn:microsoft.com/office/officeart/2005/8/layout/hProcess10#1"/>
    <dgm:cxn modelId="{1301A8E3-3E04-4DCD-AD63-A832572A89CA}" type="presParOf" srcId="{41E3CA4B-7554-4FB7-9C20-36796DC56A15}" destId="{A04EAEED-168F-4DE4-A326-5BC81FB16CD9}" srcOrd="1" destOrd="0" presId="urn:microsoft.com/office/officeart/2005/8/layout/hProcess10#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2EAC6-CC85-4440-B62A-5B0AC3977287}" type="doc">
      <dgm:prSet loTypeId="urn:microsoft.com/office/officeart/2005/8/layout/radial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E13A338-F5C2-4F1F-AEC2-0FA980400045}">
      <dgm:prSet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ru-RU" sz="1700" b="1" dirty="0" smtClean="0"/>
            <a:t>ДО НАЧАЛА ОСУЩЕСТВЛЕНИЯ ДЕЯТЕЛЬНОСТИ</a:t>
          </a:r>
          <a:endParaRPr lang="ru-RU" sz="1700" dirty="0"/>
        </a:p>
      </dgm:t>
    </dgm:pt>
    <dgm:pt modelId="{13C1A940-7314-4BE9-83E6-FE79C92C5F12}" type="parTrans" cxnId="{4570A737-15B4-4501-9505-00A8C06341F6}">
      <dgm:prSet/>
      <dgm:spPr/>
      <dgm:t>
        <a:bodyPr/>
        <a:lstStyle/>
        <a:p>
          <a:endParaRPr lang="ru-RU"/>
        </a:p>
      </dgm:t>
    </dgm:pt>
    <dgm:pt modelId="{2457359A-95CD-4B1E-8D92-942101B80526}" type="sibTrans" cxnId="{4570A737-15B4-4501-9505-00A8C06341F6}">
      <dgm:prSet/>
      <dgm:spPr/>
      <dgm:t>
        <a:bodyPr/>
        <a:lstStyle/>
        <a:p>
          <a:endParaRPr lang="ru-RU"/>
        </a:p>
      </dgm:t>
    </dgm:pt>
    <dgm:pt modelId="{D31D8D1B-D2CD-4639-9709-22FA6513CABA}">
      <dgm:prSet custT="1"/>
      <dgm:spPr>
        <a:effectLst>
          <a:outerShdw blurRad="76200" dir="1746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ru-RU" sz="1700" b="1" dirty="0" smtClean="0"/>
            <a:t>СТАТЬ НА УЧЕТ </a:t>
          </a:r>
          <a:r>
            <a:rPr lang="ru-RU" sz="1700" dirty="0" smtClean="0"/>
            <a:t>в налоговом органе по месту жительства;</a:t>
          </a:r>
          <a:endParaRPr lang="ru-RU" sz="1700" dirty="0"/>
        </a:p>
      </dgm:t>
    </dgm:pt>
    <dgm:pt modelId="{D21A3FA4-0DD1-4F3B-9902-1522A1CEFA73}" type="parTrans" cxnId="{62A13FAF-7C0B-4796-A9EF-3A6C972C5A8F}">
      <dgm:prSet/>
      <dgm:spPr/>
      <dgm:t>
        <a:bodyPr/>
        <a:lstStyle/>
        <a:p>
          <a:endParaRPr lang="ru-RU"/>
        </a:p>
      </dgm:t>
    </dgm:pt>
    <dgm:pt modelId="{0D15DA08-C808-443D-B5EA-98ACE537FB9F}" type="sibTrans" cxnId="{62A13FAF-7C0B-4796-A9EF-3A6C972C5A8F}">
      <dgm:prSet/>
      <dgm:spPr/>
      <dgm:t>
        <a:bodyPr/>
        <a:lstStyle/>
        <a:p>
          <a:endParaRPr lang="ru-RU"/>
        </a:p>
      </dgm:t>
    </dgm:pt>
    <dgm:pt modelId="{C8CCF44B-67E5-420B-A30D-126D919565D9}">
      <dgm:prSet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ru-RU" sz="1700" b="1" dirty="0" smtClean="0"/>
            <a:t>УПЛАТИТЬ СБОР</a:t>
          </a:r>
          <a:r>
            <a:rPr lang="ru-RU" sz="1700" dirty="0" smtClean="0"/>
            <a:t> за осуществление деятельности по оказанию услуг в сфере агроэкотуризма </a:t>
          </a:r>
          <a:br>
            <a:rPr lang="ru-RU" sz="1700" dirty="0" smtClean="0"/>
          </a:br>
          <a:r>
            <a:rPr lang="ru-RU" sz="1700" dirty="0" smtClean="0"/>
            <a:t>(далее – сбор);</a:t>
          </a:r>
          <a:endParaRPr lang="ru-RU" sz="1700" dirty="0"/>
        </a:p>
      </dgm:t>
    </dgm:pt>
    <dgm:pt modelId="{F36308DC-D523-4346-951A-8EF8CD908E14}" type="parTrans" cxnId="{11F449C7-ADD4-48B4-A0D2-757720D15E7F}">
      <dgm:prSet/>
      <dgm:spPr/>
      <dgm:t>
        <a:bodyPr/>
        <a:lstStyle/>
        <a:p>
          <a:endParaRPr lang="ru-RU"/>
        </a:p>
      </dgm:t>
    </dgm:pt>
    <dgm:pt modelId="{7C15FC96-C782-4AF5-9672-0218475CC8C3}" type="sibTrans" cxnId="{11F449C7-ADD4-48B4-A0D2-757720D15E7F}">
      <dgm:prSet/>
      <dgm:spPr/>
      <dgm:t>
        <a:bodyPr/>
        <a:lstStyle/>
        <a:p>
          <a:endParaRPr lang="ru-RU"/>
        </a:p>
      </dgm:t>
    </dgm:pt>
    <dgm:pt modelId="{B7EC7E19-6810-4F93-99CE-B4390460B31E}">
      <dgm:prSet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ru-RU" sz="1500" b="1" dirty="0" smtClean="0"/>
            <a:t>НАПРАВИТЬ ПИСЬМЕННОЕ УВЕДОМЛЕНИЕ </a:t>
          </a:r>
          <a:r>
            <a:rPr lang="ru-RU" sz="1500" dirty="0" smtClean="0"/>
            <a:t>по форме, установленной Министерством спорта и туризма, </a:t>
          </a:r>
          <a:r>
            <a:rPr lang="ru-RU" sz="1500" b="1" dirty="0" smtClean="0"/>
            <a:t>с указанием </a:t>
          </a:r>
          <a:r>
            <a:rPr lang="ru-RU" sz="1500" dirty="0" smtClean="0"/>
            <a:t>даты начала осуществления такой деятельности в районный исполнительный комитет по месту нахождения </a:t>
          </a:r>
          <a:r>
            <a:rPr lang="ru-RU" sz="1500" dirty="0" err="1" smtClean="0"/>
            <a:t>агроэкоусадьбы</a:t>
          </a:r>
          <a:r>
            <a:rPr lang="ru-RU" sz="1500" dirty="0" smtClean="0"/>
            <a:t> субъекта агроэкотуризма;</a:t>
          </a:r>
          <a:endParaRPr lang="ru-RU" sz="1500" dirty="0"/>
        </a:p>
      </dgm:t>
    </dgm:pt>
    <dgm:pt modelId="{387636D7-F672-4F93-9AB1-7385CE7940DB}" type="parTrans" cxnId="{049548CC-56F6-4AA7-A654-91C565920639}">
      <dgm:prSet/>
      <dgm:spPr/>
      <dgm:t>
        <a:bodyPr/>
        <a:lstStyle/>
        <a:p>
          <a:endParaRPr lang="ru-RU"/>
        </a:p>
      </dgm:t>
    </dgm:pt>
    <dgm:pt modelId="{B310A3B2-5A2E-4416-9B12-149D7E7CD21E}" type="sibTrans" cxnId="{049548CC-56F6-4AA7-A654-91C565920639}">
      <dgm:prSet/>
      <dgm:spPr/>
      <dgm:t>
        <a:bodyPr/>
        <a:lstStyle/>
        <a:p>
          <a:endParaRPr lang="ru-RU"/>
        </a:p>
      </dgm:t>
    </dgm:pt>
    <dgm:pt modelId="{E01E11B9-90A5-487C-92A7-C0D1B65B2976}">
      <dgm:prSet/>
      <dgm:spPr/>
      <dgm:t>
        <a:bodyPr/>
        <a:lstStyle/>
        <a:p>
          <a:endParaRPr lang="ru-RU"/>
        </a:p>
      </dgm:t>
    </dgm:pt>
    <dgm:pt modelId="{57A3BE42-D1B6-48B1-A65C-015D73F246E4}" type="parTrans" cxnId="{BDCE4714-3FA9-4868-B0EB-947FD106764D}">
      <dgm:prSet/>
      <dgm:spPr/>
      <dgm:t>
        <a:bodyPr/>
        <a:lstStyle/>
        <a:p>
          <a:endParaRPr lang="ru-RU"/>
        </a:p>
      </dgm:t>
    </dgm:pt>
    <dgm:pt modelId="{31F5C7D3-302D-4BCE-8546-917479A8AE92}" type="sibTrans" cxnId="{BDCE4714-3FA9-4868-B0EB-947FD106764D}">
      <dgm:prSet/>
      <dgm:spPr/>
      <dgm:t>
        <a:bodyPr/>
        <a:lstStyle/>
        <a:p>
          <a:endParaRPr lang="ru-RU"/>
        </a:p>
      </dgm:t>
    </dgm:pt>
    <dgm:pt modelId="{F538E8D5-814E-41E6-A3B7-08BC89305DAE}">
      <dgm:prSet custT="1"/>
      <dgm:spPr/>
      <dgm:t>
        <a:bodyPr/>
        <a:lstStyle/>
        <a:p>
          <a:r>
            <a:rPr lang="ru-RU" sz="1400" b="1" dirty="0" smtClean="0"/>
            <a:t>Постановка </a:t>
          </a:r>
          <a:r>
            <a:rPr lang="ru-RU" sz="1400" b="1" smtClean="0"/>
            <a:t>на налоговый учет </a:t>
          </a:r>
          <a:r>
            <a:rPr lang="ru-RU" sz="1400" b="1" dirty="0" smtClean="0"/>
            <a:t>физического лица:</a:t>
          </a:r>
          <a:br>
            <a:rPr lang="ru-RU" sz="1400" b="1" dirty="0" smtClean="0"/>
          </a:br>
          <a:r>
            <a:rPr lang="ru-RU" sz="1200" dirty="0" smtClean="0"/>
            <a:t>осуществляется по месту его жительства; </a:t>
          </a:r>
          <a:br>
            <a:rPr lang="ru-RU" sz="1200" dirty="0" smtClean="0"/>
          </a:br>
          <a:r>
            <a:rPr lang="ru-RU" sz="1200" dirty="0" smtClean="0"/>
            <a:t>может быть осуществлена </a:t>
          </a:r>
          <a:br>
            <a:rPr lang="ru-RU" sz="1200" dirty="0" smtClean="0"/>
          </a:br>
          <a:r>
            <a:rPr lang="ru-RU" sz="1200" dirty="0" smtClean="0"/>
            <a:t>на основании полученных налоговым органом документов и (или) информации о таком плательщике и (или) об объектах налогообложения либо на основании его заявления.</a:t>
          </a:r>
          <a:endParaRPr lang="ru-RU" sz="1200" dirty="0"/>
        </a:p>
      </dgm:t>
    </dgm:pt>
    <dgm:pt modelId="{AFDBD3AB-A5BC-4530-B9BD-1BFBA4FA7D7B}" type="sibTrans" cxnId="{61B14867-37E7-40F5-8221-3D5E5C4976E0}">
      <dgm:prSet/>
      <dgm:spPr/>
      <dgm:t>
        <a:bodyPr/>
        <a:lstStyle/>
        <a:p>
          <a:endParaRPr lang="ru-RU"/>
        </a:p>
      </dgm:t>
    </dgm:pt>
    <dgm:pt modelId="{EFC14A1C-B7A4-4F93-B47F-0936E43AC439}" type="parTrans" cxnId="{61B14867-37E7-40F5-8221-3D5E5C4976E0}">
      <dgm:prSet/>
      <dgm:spPr/>
      <dgm:t>
        <a:bodyPr/>
        <a:lstStyle/>
        <a:p>
          <a:endParaRPr lang="ru-RU"/>
        </a:p>
      </dgm:t>
    </dgm:pt>
    <dgm:pt modelId="{B2084A22-1158-40FE-BA8E-9861EABBD9AE}" type="pres">
      <dgm:prSet presAssocID="{15D2EAC6-CC85-4440-B62A-5B0AC39772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6CF4B-70B7-4267-9F29-7BB7CDDE988B}" type="pres">
      <dgm:prSet presAssocID="{5E13A338-F5C2-4F1F-AEC2-0FA980400045}" presName="centerShape" presStyleLbl="node0" presStyleIdx="0" presStyleCnt="1" custScaleX="159959" custScaleY="83847" custLinFactNeighborX="-2581" custLinFactNeighborY="-46411"/>
      <dgm:spPr/>
      <dgm:t>
        <a:bodyPr/>
        <a:lstStyle/>
        <a:p>
          <a:endParaRPr lang="ru-RU"/>
        </a:p>
      </dgm:t>
    </dgm:pt>
    <dgm:pt modelId="{41F35DC6-4792-4E26-95C6-10FF82031FF4}" type="pres">
      <dgm:prSet presAssocID="{D21A3FA4-0DD1-4F3B-9902-1522A1CEFA73}" presName="parTrans" presStyleLbl="bgSibTrans2D1" presStyleIdx="0" presStyleCnt="4" custLinFactNeighborX="9797" custLinFactNeighborY="37722"/>
      <dgm:spPr/>
      <dgm:t>
        <a:bodyPr/>
        <a:lstStyle/>
        <a:p>
          <a:endParaRPr lang="ru-RU"/>
        </a:p>
      </dgm:t>
    </dgm:pt>
    <dgm:pt modelId="{1EB5D1B4-FA44-4130-87C9-FB9BE767B21F}" type="pres">
      <dgm:prSet presAssocID="{D31D8D1B-D2CD-4639-9709-22FA6513CABA}" presName="node" presStyleLbl="node1" presStyleIdx="0" presStyleCnt="4" custScaleX="131186" custScaleY="87738" custRadScaleRad="160629" custRadScaleInc="41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9B2EA-78CD-49CF-9CBA-78D380CA364A}" type="pres">
      <dgm:prSet presAssocID="{EFC14A1C-B7A4-4F93-B47F-0936E43AC439}" presName="parTrans" presStyleLbl="bgSibTrans2D1" presStyleIdx="1" presStyleCnt="4" custAng="18326556" custScaleX="27842" custScaleY="80763" custLinFactNeighborX="-46879" custLinFactNeighborY="-61310" custRadScaleRad="26458" custRadScaleInc="-2147483648"/>
      <dgm:spPr/>
      <dgm:t>
        <a:bodyPr/>
        <a:lstStyle/>
        <a:p>
          <a:endParaRPr lang="ru-RU"/>
        </a:p>
      </dgm:t>
    </dgm:pt>
    <dgm:pt modelId="{D76C5EBA-8331-4D2D-8A83-5FF146E60BBC}" type="pres">
      <dgm:prSet presAssocID="{F538E8D5-814E-41E6-A3B7-08BC89305DAE}" presName="node" presStyleLbl="node1" presStyleIdx="1" presStyleCnt="4" custScaleX="153661" custScaleY="133867" custRadScaleRad="123953" custRadScaleInc="-138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40064-97FA-4B1B-92BB-EB927104A5E8}" type="pres">
      <dgm:prSet presAssocID="{F36308DC-D523-4346-951A-8EF8CD908E14}" presName="parTrans" presStyleLbl="bgSibTrans2D1" presStyleIdx="2" presStyleCnt="4" custAng="89190" custLinFactNeighborX="886" custLinFactNeighborY="-10017" custRadScaleRad="37417" custRadScaleInc="-2147483648"/>
      <dgm:spPr/>
      <dgm:t>
        <a:bodyPr/>
        <a:lstStyle/>
        <a:p>
          <a:endParaRPr lang="ru-RU"/>
        </a:p>
      </dgm:t>
    </dgm:pt>
    <dgm:pt modelId="{91C2534F-7631-4573-97B7-1AEEB86DA2BF}" type="pres">
      <dgm:prSet presAssocID="{C8CCF44B-67E5-420B-A30D-126D919565D9}" presName="node" presStyleLbl="node1" presStyleIdx="2" presStyleCnt="4" custScaleX="150972" custScaleY="109207" custRadScaleRad="6889" custRadScaleInc="-111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29C8F-1A41-4895-876F-6B83843993CB}" type="pres">
      <dgm:prSet presAssocID="{387636D7-F672-4F93-9AB1-7385CE7940DB}" presName="parTrans" presStyleLbl="bgSibTrans2D1" presStyleIdx="3" presStyleCnt="4" custScaleX="76152" custScaleY="116322" custLinFactNeighborX="-19218" custLinFactNeighborY="7471"/>
      <dgm:spPr/>
      <dgm:t>
        <a:bodyPr/>
        <a:lstStyle/>
        <a:p>
          <a:endParaRPr lang="ru-RU"/>
        </a:p>
      </dgm:t>
    </dgm:pt>
    <dgm:pt modelId="{5391FC97-9F7C-4147-A884-17ECEF080CA1}" type="pres">
      <dgm:prSet presAssocID="{B7EC7E19-6810-4F93-99CE-B4390460B31E}" presName="node" presStyleLbl="node1" presStyleIdx="3" presStyleCnt="4" custScaleX="158184" custScaleY="172057" custRadScaleRad="148882" custRadScaleInc="-23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29AE2-19E2-47DA-B84E-EC7CE3292ACA}" type="presOf" srcId="{F538E8D5-814E-41E6-A3B7-08BC89305DAE}" destId="{D76C5EBA-8331-4D2D-8A83-5FF146E60BBC}" srcOrd="0" destOrd="0" presId="urn:microsoft.com/office/officeart/2005/8/layout/radial4"/>
    <dgm:cxn modelId="{BDCE4714-3FA9-4868-B0EB-947FD106764D}" srcId="{15D2EAC6-CC85-4440-B62A-5B0AC3977287}" destId="{E01E11B9-90A5-487C-92A7-C0D1B65B2976}" srcOrd="1" destOrd="0" parTransId="{57A3BE42-D1B6-48B1-A65C-015D73F246E4}" sibTransId="{31F5C7D3-302D-4BCE-8546-917479A8AE92}"/>
    <dgm:cxn modelId="{BB5BE1AE-72A2-42E4-AF94-39484941D783}" type="presOf" srcId="{EFC14A1C-B7A4-4F93-B47F-0936E43AC439}" destId="{5669B2EA-78CD-49CF-9CBA-78D380CA364A}" srcOrd="0" destOrd="0" presId="urn:microsoft.com/office/officeart/2005/8/layout/radial4"/>
    <dgm:cxn modelId="{3C095085-6028-4405-8F77-155AB0902859}" type="presOf" srcId="{5E13A338-F5C2-4F1F-AEC2-0FA980400045}" destId="{4106CF4B-70B7-4267-9F29-7BB7CDDE988B}" srcOrd="0" destOrd="0" presId="urn:microsoft.com/office/officeart/2005/8/layout/radial4"/>
    <dgm:cxn modelId="{4570A737-15B4-4501-9505-00A8C06341F6}" srcId="{15D2EAC6-CC85-4440-B62A-5B0AC3977287}" destId="{5E13A338-F5C2-4F1F-AEC2-0FA980400045}" srcOrd="0" destOrd="0" parTransId="{13C1A940-7314-4BE9-83E6-FE79C92C5F12}" sibTransId="{2457359A-95CD-4B1E-8D92-942101B80526}"/>
    <dgm:cxn modelId="{198D785F-38D3-40C0-894B-F13A30B1DD53}" type="presOf" srcId="{C8CCF44B-67E5-420B-A30D-126D919565D9}" destId="{91C2534F-7631-4573-97B7-1AEEB86DA2BF}" srcOrd="0" destOrd="0" presId="urn:microsoft.com/office/officeart/2005/8/layout/radial4"/>
    <dgm:cxn modelId="{5A9B7B57-56CD-4EBA-A5F6-1EAEAB7CF9F1}" type="presOf" srcId="{D21A3FA4-0DD1-4F3B-9902-1522A1CEFA73}" destId="{41F35DC6-4792-4E26-95C6-10FF82031FF4}" srcOrd="0" destOrd="0" presId="urn:microsoft.com/office/officeart/2005/8/layout/radial4"/>
    <dgm:cxn modelId="{11F449C7-ADD4-48B4-A0D2-757720D15E7F}" srcId="{5E13A338-F5C2-4F1F-AEC2-0FA980400045}" destId="{C8CCF44B-67E5-420B-A30D-126D919565D9}" srcOrd="2" destOrd="0" parTransId="{F36308DC-D523-4346-951A-8EF8CD908E14}" sibTransId="{7C15FC96-C782-4AF5-9672-0218475CC8C3}"/>
    <dgm:cxn modelId="{00A14765-0094-49B3-986E-6E4748778B6B}" type="presOf" srcId="{387636D7-F672-4F93-9AB1-7385CE7940DB}" destId="{A9129C8F-1A41-4895-876F-6B83843993CB}" srcOrd="0" destOrd="0" presId="urn:microsoft.com/office/officeart/2005/8/layout/radial4"/>
    <dgm:cxn modelId="{049548CC-56F6-4AA7-A654-91C565920639}" srcId="{5E13A338-F5C2-4F1F-AEC2-0FA980400045}" destId="{B7EC7E19-6810-4F93-99CE-B4390460B31E}" srcOrd="3" destOrd="0" parTransId="{387636D7-F672-4F93-9AB1-7385CE7940DB}" sibTransId="{B310A3B2-5A2E-4416-9B12-149D7E7CD21E}"/>
    <dgm:cxn modelId="{62A13FAF-7C0B-4796-A9EF-3A6C972C5A8F}" srcId="{5E13A338-F5C2-4F1F-AEC2-0FA980400045}" destId="{D31D8D1B-D2CD-4639-9709-22FA6513CABA}" srcOrd="0" destOrd="0" parTransId="{D21A3FA4-0DD1-4F3B-9902-1522A1CEFA73}" sibTransId="{0D15DA08-C808-443D-B5EA-98ACE537FB9F}"/>
    <dgm:cxn modelId="{61B14867-37E7-40F5-8221-3D5E5C4976E0}" srcId="{5E13A338-F5C2-4F1F-AEC2-0FA980400045}" destId="{F538E8D5-814E-41E6-A3B7-08BC89305DAE}" srcOrd="1" destOrd="0" parTransId="{EFC14A1C-B7A4-4F93-B47F-0936E43AC439}" sibTransId="{AFDBD3AB-A5BC-4530-B9BD-1BFBA4FA7D7B}"/>
    <dgm:cxn modelId="{16C4A2B8-332D-477C-8D86-ECDF7AEAD3AB}" type="presOf" srcId="{15D2EAC6-CC85-4440-B62A-5B0AC3977287}" destId="{B2084A22-1158-40FE-BA8E-9861EABBD9AE}" srcOrd="0" destOrd="0" presId="urn:microsoft.com/office/officeart/2005/8/layout/radial4"/>
    <dgm:cxn modelId="{8AD1F5B1-8390-4614-BAA6-B50735ED4608}" type="presOf" srcId="{B7EC7E19-6810-4F93-99CE-B4390460B31E}" destId="{5391FC97-9F7C-4147-A884-17ECEF080CA1}" srcOrd="0" destOrd="0" presId="urn:microsoft.com/office/officeart/2005/8/layout/radial4"/>
    <dgm:cxn modelId="{5F2C09A9-FC8C-4445-AA77-75C3E4028B7A}" type="presOf" srcId="{F36308DC-D523-4346-951A-8EF8CD908E14}" destId="{18F40064-97FA-4B1B-92BB-EB927104A5E8}" srcOrd="0" destOrd="0" presId="urn:microsoft.com/office/officeart/2005/8/layout/radial4"/>
    <dgm:cxn modelId="{F7E6C113-C0C5-48CB-BFB5-E5991189727A}" type="presOf" srcId="{D31D8D1B-D2CD-4639-9709-22FA6513CABA}" destId="{1EB5D1B4-FA44-4130-87C9-FB9BE767B21F}" srcOrd="0" destOrd="0" presId="urn:microsoft.com/office/officeart/2005/8/layout/radial4"/>
    <dgm:cxn modelId="{281A2F6A-1830-4152-969C-4F704A7C5E85}" type="presParOf" srcId="{B2084A22-1158-40FE-BA8E-9861EABBD9AE}" destId="{4106CF4B-70B7-4267-9F29-7BB7CDDE988B}" srcOrd="0" destOrd="0" presId="urn:microsoft.com/office/officeart/2005/8/layout/radial4"/>
    <dgm:cxn modelId="{895BAEBE-2310-485B-A455-0359A4082434}" type="presParOf" srcId="{B2084A22-1158-40FE-BA8E-9861EABBD9AE}" destId="{41F35DC6-4792-4E26-95C6-10FF82031FF4}" srcOrd="1" destOrd="0" presId="urn:microsoft.com/office/officeart/2005/8/layout/radial4"/>
    <dgm:cxn modelId="{FEF36109-6A59-41A6-BD3A-005A6B7FC046}" type="presParOf" srcId="{B2084A22-1158-40FE-BA8E-9861EABBD9AE}" destId="{1EB5D1B4-FA44-4130-87C9-FB9BE767B21F}" srcOrd="2" destOrd="0" presId="urn:microsoft.com/office/officeart/2005/8/layout/radial4"/>
    <dgm:cxn modelId="{7F2F5345-6B65-47A8-981D-E66BF93E2AAC}" type="presParOf" srcId="{B2084A22-1158-40FE-BA8E-9861EABBD9AE}" destId="{5669B2EA-78CD-49CF-9CBA-78D380CA364A}" srcOrd="3" destOrd="0" presId="urn:microsoft.com/office/officeart/2005/8/layout/radial4"/>
    <dgm:cxn modelId="{36F2C6A2-84D2-4044-B476-27D03D9383C8}" type="presParOf" srcId="{B2084A22-1158-40FE-BA8E-9861EABBD9AE}" destId="{D76C5EBA-8331-4D2D-8A83-5FF146E60BBC}" srcOrd="4" destOrd="0" presId="urn:microsoft.com/office/officeart/2005/8/layout/radial4"/>
    <dgm:cxn modelId="{00AAC1DC-C763-4C19-80B3-C5C54313D28A}" type="presParOf" srcId="{B2084A22-1158-40FE-BA8E-9861EABBD9AE}" destId="{18F40064-97FA-4B1B-92BB-EB927104A5E8}" srcOrd="5" destOrd="0" presId="urn:microsoft.com/office/officeart/2005/8/layout/radial4"/>
    <dgm:cxn modelId="{562C569A-CBEE-40E3-8AB2-203BF9BE2143}" type="presParOf" srcId="{B2084A22-1158-40FE-BA8E-9861EABBD9AE}" destId="{91C2534F-7631-4573-97B7-1AEEB86DA2BF}" srcOrd="6" destOrd="0" presId="urn:microsoft.com/office/officeart/2005/8/layout/radial4"/>
    <dgm:cxn modelId="{8B8C7568-624C-4E10-9206-0F4133AEC05D}" type="presParOf" srcId="{B2084A22-1158-40FE-BA8E-9861EABBD9AE}" destId="{A9129C8F-1A41-4895-876F-6B83843993CB}" srcOrd="7" destOrd="0" presId="urn:microsoft.com/office/officeart/2005/8/layout/radial4"/>
    <dgm:cxn modelId="{2E893FB1-5977-4710-AB67-FAD83224C5C4}" type="presParOf" srcId="{B2084A22-1158-40FE-BA8E-9861EABBD9AE}" destId="{5391FC97-9F7C-4147-A884-17ECEF080CA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CDA6CD-3696-4872-A43A-02E11E1D24BD}">
      <dsp:nvSpPr>
        <dsp:cNvPr id="0" name=""/>
        <dsp:cNvSpPr/>
      </dsp:nvSpPr>
      <dsp:spPr>
        <a:xfrm>
          <a:off x="375241" y="1271967"/>
          <a:ext cx="2213833" cy="18160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9032A8-95DA-463F-9384-532C115CE5E3}">
      <dsp:nvSpPr>
        <dsp:cNvPr id="0" name=""/>
        <dsp:cNvSpPr/>
      </dsp:nvSpPr>
      <dsp:spPr>
        <a:xfrm>
          <a:off x="187565" y="1130426"/>
          <a:ext cx="2469464" cy="24894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СВОБОДНЫХ КОМНАТ</a:t>
          </a:r>
          <a:r>
            <a:rPr lang="ru-RU" sz="17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агроэкоусадьбе для размещения агроэкотуристов;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565" y="1130426"/>
        <a:ext cx="2469464" cy="2489499"/>
      </dsp:txXfrm>
    </dsp:sp>
    <dsp:sp modelId="{253C539E-CDD9-4FF6-B96A-9E85B91C9A29}">
      <dsp:nvSpPr>
        <dsp:cNvPr id="0" name=""/>
        <dsp:cNvSpPr/>
      </dsp:nvSpPr>
      <dsp:spPr>
        <a:xfrm rot="21600000">
          <a:off x="2742033" y="2109353"/>
          <a:ext cx="707355" cy="485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1600000">
        <a:off x="2742033" y="2109353"/>
        <a:ext cx="707355" cy="485444"/>
      </dsp:txXfrm>
    </dsp:sp>
    <dsp:sp modelId="{3FF8DA58-9384-4687-912C-5008B28B4A84}">
      <dsp:nvSpPr>
        <dsp:cNvPr id="0" name=""/>
        <dsp:cNvSpPr/>
      </dsp:nvSpPr>
      <dsp:spPr>
        <a:xfrm>
          <a:off x="3915632" y="753404"/>
          <a:ext cx="2213833" cy="221383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2622884"/>
            <a:satOff val="-9784"/>
            <a:lumOff val="53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4717CE-F9AA-4201-8A46-D8BE0FEFAF7E}">
      <dsp:nvSpPr>
        <dsp:cNvPr id="0" name=""/>
        <dsp:cNvSpPr/>
      </dsp:nvSpPr>
      <dsp:spPr>
        <a:xfrm>
          <a:off x="3578223" y="216218"/>
          <a:ext cx="3114331" cy="4243740"/>
        </a:xfrm>
        <a:prstGeom prst="roundRect">
          <a:avLst>
            <a:gd name="adj" fmla="val 10000"/>
          </a:avLst>
        </a:prstGeom>
        <a:solidFill>
          <a:schemeClr val="accent3">
            <a:hueOff val="-1924773"/>
            <a:satOff val="4156"/>
            <a:lumOff val="-5294"/>
            <a:alphaOff val="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Осуществление субъектами агроэкотуризма (названными физическими лицами и сельскохозяйственными организациями) </a:t>
          </a:r>
          <a:r>
            <a:rPr lang="ru-RU" sz="19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ДЕЯТЕЛЬНОСТИ ПО </a:t>
          </a: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производству и (или) переработке сельскохозяйственной продукции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8223" y="216218"/>
        <a:ext cx="3114331" cy="4243740"/>
      </dsp:txXfrm>
    </dsp:sp>
    <dsp:sp modelId="{CAC68DA0-D4BC-4931-ABB2-AE55342FD60E}">
      <dsp:nvSpPr>
        <dsp:cNvPr id="0" name=""/>
        <dsp:cNvSpPr/>
      </dsp:nvSpPr>
      <dsp:spPr>
        <a:xfrm rot="5912">
          <a:off x="6795925" y="2060436"/>
          <a:ext cx="647199" cy="531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912">
        <a:off x="6795925" y="2060436"/>
        <a:ext cx="647199" cy="531953"/>
      </dsp:txXfrm>
    </dsp:sp>
    <dsp:sp modelId="{0665CD09-F6ED-428D-AC1A-53162534FCF3}">
      <dsp:nvSpPr>
        <dsp:cNvPr id="0" name=""/>
        <dsp:cNvSpPr/>
      </dsp:nvSpPr>
      <dsp:spPr>
        <a:xfrm>
          <a:off x="7646669" y="181062"/>
          <a:ext cx="2213833" cy="221383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5245769"/>
            <a:satOff val="-19568"/>
            <a:lumOff val="107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4EAEED-168F-4DE4-A326-5BC81FB16CD9}">
      <dsp:nvSpPr>
        <dsp:cNvPr id="0" name=""/>
        <dsp:cNvSpPr/>
      </dsp:nvSpPr>
      <dsp:spPr>
        <a:xfrm>
          <a:off x="7525529" y="124698"/>
          <a:ext cx="2855667" cy="4420847"/>
        </a:xfrm>
        <a:prstGeom prst="roundRect">
          <a:avLst>
            <a:gd name="adj" fmla="val 1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ВОЗМОЖНОСТЕЙ ДЛЯ</a:t>
          </a:r>
          <a:r>
            <a:rPr lang="ru-RU" sz="17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ознакомления АГРОЭКОТУРИСТОВ с природными и архитектурными объектами, национальными культурными традициями соответствующей местности.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25529" y="124698"/>
        <a:ext cx="2855667" cy="44208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06CF4B-70B7-4267-9F29-7BB7CDDE988B}">
      <dsp:nvSpPr>
        <dsp:cNvPr id="0" name=""/>
        <dsp:cNvSpPr/>
      </dsp:nvSpPr>
      <dsp:spPr>
        <a:xfrm>
          <a:off x="3562580" y="92795"/>
          <a:ext cx="3932905" cy="20615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ДО НАЧАЛА ОСУЩЕСТВЛЕНИЯ ДЕЯТЕЛЬНОСТИ</a:t>
          </a:r>
          <a:endParaRPr lang="ru-RU" sz="1700" kern="1200" dirty="0"/>
        </a:p>
      </dsp:txBody>
      <dsp:txXfrm>
        <a:off x="3562580" y="92795"/>
        <a:ext cx="3932905" cy="2061542"/>
      </dsp:txXfrm>
    </dsp:sp>
    <dsp:sp modelId="{41F35DC6-4792-4E26-95C6-10FF82031FF4}">
      <dsp:nvSpPr>
        <dsp:cNvPr id="0" name=""/>
        <dsp:cNvSpPr/>
      </dsp:nvSpPr>
      <dsp:spPr>
        <a:xfrm rot="10711611">
          <a:off x="1720044" y="1115618"/>
          <a:ext cx="1921675" cy="7007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5D1B4-FA44-4130-87C9-FB9BE767B21F}">
      <dsp:nvSpPr>
        <dsp:cNvPr id="0" name=""/>
        <dsp:cNvSpPr/>
      </dsp:nvSpPr>
      <dsp:spPr>
        <a:xfrm>
          <a:off x="0" y="406615"/>
          <a:ext cx="3064191" cy="16394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r="1746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СТАТЬ НА УЧЕТ </a:t>
          </a:r>
          <a:r>
            <a:rPr lang="ru-RU" sz="1700" kern="1200" dirty="0" smtClean="0"/>
            <a:t>в налоговом органе по месту жительства;</a:t>
          </a:r>
          <a:endParaRPr lang="ru-RU" sz="1700" kern="1200" dirty="0"/>
        </a:p>
      </dsp:txBody>
      <dsp:txXfrm>
        <a:off x="0" y="406615"/>
        <a:ext cx="3064191" cy="1639479"/>
      </dsp:txXfrm>
    </dsp:sp>
    <dsp:sp modelId="{5669B2EA-78CD-49CF-9CBA-78D380CA364A}">
      <dsp:nvSpPr>
        <dsp:cNvPr id="0" name=""/>
        <dsp:cNvSpPr/>
      </dsp:nvSpPr>
      <dsp:spPr>
        <a:xfrm rot="5400000">
          <a:off x="1196801" y="2205314"/>
          <a:ext cx="829460" cy="56592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28318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C5EBA-8331-4D2D-8A83-5FF146E60BBC}">
      <dsp:nvSpPr>
        <dsp:cNvPr id="0" name=""/>
        <dsp:cNvSpPr/>
      </dsp:nvSpPr>
      <dsp:spPr>
        <a:xfrm>
          <a:off x="0" y="2530961"/>
          <a:ext cx="3589153" cy="2501450"/>
        </a:xfrm>
        <a:prstGeom prst="roundRect">
          <a:avLst>
            <a:gd name="adj" fmla="val 10000"/>
          </a:avLst>
        </a:prstGeom>
        <a:solidFill>
          <a:schemeClr val="accent3">
            <a:hueOff val="-128318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Постановка </a:t>
          </a:r>
          <a:r>
            <a:rPr lang="ru-RU" sz="1400" b="1" kern="1200" smtClean="0"/>
            <a:t>на налоговый учет </a:t>
          </a:r>
          <a:r>
            <a:rPr lang="ru-RU" sz="1400" b="1" kern="1200" dirty="0" smtClean="0"/>
            <a:t>физического лица:</a:t>
          </a:r>
          <a:br>
            <a:rPr lang="ru-RU" sz="1400" b="1" kern="1200" dirty="0" smtClean="0"/>
          </a:br>
          <a:r>
            <a:rPr lang="ru-RU" sz="1200" kern="1200" dirty="0" smtClean="0"/>
            <a:t>осуществляется по месту его жительства; </a:t>
          </a:r>
          <a:br>
            <a:rPr lang="ru-RU" sz="1200" kern="1200" dirty="0" smtClean="0"/>
          </a:br>
          <a:r>
            <a:rPr lang="ru-RU" sz="1200" kern="1200" dirty="0" smtClean="0"/>
            <a:t>может быть осуществлена </a:t>
          </a:r>
          <a:br>
            <a:rPr lang="ru-RU" sz="1200" kern="1200" dirty="0" smtClean="0"/>
          </a:br>
          <a:r>
            <a:rPr lang="ru-RU" sz="1200" kern="1200" dirty="0" smtClean="0"/>
            <a:t>на основании полученных налоговым органом документов и (или) информации о таком плательщике и (или) об объектах налогообложения либо на основании его заявления.</a:t>
          </a:r>
          <a:endParaRPr lang="ru-RU" sz="1200" kern="1200" dirty="0"/>
        </a:p>
      </dsp:txBody>
      <dsp:txXfrm>
        <a:off x="0" y="2530961"/>
        <a:ext cx="3589153" cy="2501450"/>
      </dsp:txXfrm>
    </dsp:sp>
    <dsp:sp modelId="{18F40064-97FA-4B1B-92BB-EB927104A5E8}">
      <dsp:nvSpPr>
        <dsp:cNvPr id="0" name=""/>
        <dsp:cNvSpPr/>
      </dsp:nvSpPr>
      <dsp:spPr>
        <a:xfrm rot="5400000">
          <a:off x="4786241" y="2634563"/>
          <a:ext cx="1614437" cy="7007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2566364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2534F-7631-4573-97B7-1AEEB86DA2BF}">
      <dsp:nvSpPr>
        <dsp:cNvPr id="0" name=""/>
        <dsp:cNvSpPr/>
      </dsp:nvSpPr>
      <dsp:spPr>
        <a:xfrm>
          <a:off x="3836924" y="2841741"/>
          <a:ext cx="3526345" cy="2040651"/>
        </a:xfrm>
        <a:prstGeom prst="roundRect">
          <a:avLst>
            <a:gd name="adj" fmla="val 10000"/>
          </a:avLst>
        </a:prstGeom>
        <a:solidFill>
          <a:schemeClr val="accent3">
            <a:hueOff val="-2566364"/>
            <a:satOff val="5541"/>
            <a:lumOff val="-7059"/>
            <a:alphaOff val="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УПЛАТИТЬ СБОР</a:t>
          </a:r>
          <a:r>
            <a:rPr lang="ru-RU" sz="1700" kern="1200" dirty="0" smtClean="0"/>
            <a:t> за осуществление деятельности по оказанию услуг в сфере агроэкотуризма </a:t>
          </a:r>
          <a:br>
            <a:rPr lang="ru-RU" sz="1700" kern="1200" dirty="0" smtClean="0"/>
          </a:br>
          <a:r>
            <a:rPr lang="ru-RU" sz="1700" kern="1200" dirty="0" smtClean="0"/>
            <a:t>(далее – сбор);</a:t>
          </a:r>
          <a:endParaRPr lang="ru-RU" sz="1700" kern="1200" dirty="0"/>
        </a:p>
      </dsp:txBody>
      <dsp:txXfrm>
        <a:off x="3836924" y="2841741"/>
        <a:ext cx="3526345" cy="2040651"/>
      </dsp:txXfrm>
    </dsp:sp>
    <dsp:sp modelId="{A9129C8F-1A41-4895-876F-6B83843993CB}">
      <dsp:nvSpPr>
        <dsp:cNvPr id="0" name=""/>
        <dsp:cNvSpPr/>
      </dsp:nvSpPr>
      <dsp:spPr>
        <a:xfrm rot="709649">
          <a:off x="7291035" y="1426647"/>
          <a:ext cx="1836177" cy="815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1FC97-9F7C-4147-A884-17ECEF080CA1}">
      <dsp:nvSpPr>
        <dsp:cNvPr id="0" name=""/>
        <dsp:cNvSpPr/>
      </dsp:nvSpPr>
      <dsp:spPr>
        <a:xfrm>
          <a:off x="8005113" y="421417"/>
          <a:ext cx="3694800" cy="3215072"/>
        </a:xfrm>
        <a:prstGeom prst="roundRect">
          <a:avLst>
            <a:gd name="adj" fmla="val 1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НАПРАВИТЬ ПИСЬМЕННОЕ УВЕДОМЛЕНИЕ </a:t>
          </a:r>
          <a:r>
            <a:rPr lang="ru-RU" sz="1500" kern="1200" dirty="0" smtClean="0"/>
            <a:t>по форме, установленной Министерством спорта и туризма, </a:t>
          </a:r>
          <a:r>
            <a:rPr lang="ru-RU" sz="1500" b="1" kern="1200" dirty="0" smtClean="0"/>
            <a:t>с указанием </a:t>
          </a:r>
          <a:r>
            <a:rPr lang="ru-RU" sz="1500" kern="1200" dirty="0" smtClean="0"/>
            <a:t>даты начала осуществления такой деятельности в районный исполнительный комитет по месту нахождения </a:t>
          </a:r>
          <a:r>
            <a:rPr lang="ru-RU" sz="1500" kern="1200" dirty="0" err="1" smtClean="0"/>
            <a:t>агроэкоусадьбы</a:t>
          </a:r>
          <a:r>
            <a:rPr lang="ru-RU" sz="1500" kern="1200" dirty="0" smtClean="0"/>
            <a:t> субъекта агроэкотуризма;</a:t>
          </a:r>
          <a:endParaRPr lang="ru-RU" sz="1500" kern="1200" dirty="0"/>
        </a:p>
      </dsp:txBody>
      <dsp:txXfrm>
        <a:off x="8005113" y="421417"/>
        <a:ext cx="3694800" cy="3215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342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3801" y="1238250"/>
            <a:ext cx="7989888" cy="2219324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Д</a:t>
            </a:r>
            <a:r>
              <a:rPr lang="ru-RU" dirty="0" smtClean="0"/>
              <a:t>еятельность </a:t>
            </a:r>
            <a:r>
              <a:rPr lang="ru-RU" dirty="0"/>
              <a:t>по оказанию услуг в </a:t>
            </a:r>
            <a:r>
              <a:rPr lang="ru-RU" dirty="0" smtClean="0"/>
              <a:t>сфере агроэкотуризма</a:t>
            </a:r>
            <a:endParaRPr lang="ru" dirty="0"/>
          </a:p>
        </p:txBody>
      </p:sp>
      <p:pic>
        <p:nvPicPr>
          <p:cNvPr id="4" name="Picture 2" descr="http://www.nalog.gov.by/uploads/images/jivite-mudro50x300-1.jpg"/>
          <p:cNvPicPr>
            <a:picLocks noChangeAspect="1" noChangeArrowheads="1"/>
          </p:cNvPicPr>
          <p:nvPr/>
        </p:nvPicPr>
        <p:blipFill rotWithShape="1">
          <a:blip r:embed="rId2" cstate="print"/>
          <a:srcRect r="11941"/>
          <a:stretch/>
        </p:blipFill>
        <p:spPr bwMode="auto">
          <a:xfrm>
            <a:off x="7731456" y="4257675"/>
            <a:ext cx="3888755" cy="756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4" r="157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00099" y="4829175"/>
            <a:ext cx="5572126" cy="1828799"/>
          </a:xfrm>
        </p:spPr>
        <p:txBody>
          <a:bodyPr rtlCol="0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ознакомление агроэкотуристов с природными, сельскохозяйственными и архитектурными объектами, народными традициями соответствующей местности, проведение спортивно-массовых, физкультурно-оздоровительных и культурных мероприятий;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44" r="117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90532" y="48216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проведение презентаций, юбилеев, банкетов</a:t>
            </a:r>
            <a:r>
              <a:rPr lang="ru-RU" sz="2000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8247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оказание услуг бань, саун и душевых;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катание на животных, за исключением диких, и гужевом транспорте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" r="14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3" r="280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1633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инвентаря для спорта и отдыха;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транспортное обслуживание агроэкотуристов.</a:t>
            </a: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5" b="318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43" b="1224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02695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977" y="4238624"/>
            <a:ext cx="138017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7" y="981075"/>
            <a:ext cx="10498138" cy="542924"/>
          </a:xfrm>
        </p:spPr>
        <p:txBody>
          <a:bodyPr>
            <a:normAutofit fontScale="90000"/>
          </a:bodyPr>
          <a:lstStyle/>
          <a:p>
            <a:r>
              <a:rPr lang="ru-RU" cap="all" dirty="0"/>
              <a:t/>
            </a:r>
            <a:br>
              <a:rPr lang="ru-RU" cap="all" dirty="0"/>
            </a:br>
            <a:r>
              <a:rPr lang="ru-RU" sz="4000" dirty="0"/>
              <a:t>Договорные отношения </a:t>
            </a:r>
            <a:r>
              <a:rPr lang="ru-RU" dirty="0"/>
              <a:t>(типовые договоры)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733549"/>
            <a:ext cx="10260012" cy="1771651"/>
          </a:xfrm>
        </p:spPr>
        <p:txBody>
          <a:bodyPr>
            <a:noAutofit/>
          </a:bodyPr>
          <a:lstStyle/>
          <a:p>
            <a:pPr marL="0" indent="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Между физическим лицом - субъектом агроэкотуризма </a:t>
            </a:r>
            <a:r>
              <a:rPr lang="ru-RU" sz="1600" dirty="0" smtClean="0"/>
              <a:t>и агроэкотуристами</a:t>
            </a:r>
            <a:r>
              <a:rPr lang="ru-RU" sz="1600" dirty="0"/>
              <a:t> либо между физическим лицом - субъектом агроэкотуризма и туроператорами (</a:t>
            </a:r>
            <a:r>
              <a:rPr lang="ru-RU" sz="1600" dirty="0" smtClean="0"/>
              <a:t>иными организациями</a:t>
            </a:r>
            <a:r>
              <a:rPr lang="ru-RU" sz="1600" dirty="0"/>
              <a:t>) </a:t>
            </a:r>
            <a:r>
              <a:rPr lang="ru-RU" sz="1600" b="1" dirty="0"/>
              <a:t>заключаются в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ПИСЬМЕННОЙ ФОРМЕ ДОГОВОРЫ </a:t>
            </a:r>
            <a:r>
              <a:rPr lang="ru-RU" sz="1600" b="1" dirty="0" smtClean="0"/>
              <a:t>на </a:t>
            </a:r>
            <a:r>
              <a:rPr lang="ru-RU" sz="1600" b="1" dirty="0"/>
              <a:t>оказание услуг</a:t>
            </a:r>
            <a:r>
              <a:rPr lang="ru-RU" sz="1600" dirty="0"/>
              <a:t> в сфере агроэкотуризма с перечислением видов оказываемых услуг</a:t>
            </a:r>
            <a:r>
              <a:rPr lang="ru-RU" sz="1600" dirty="0" smtClean="0"/>
              <a:t>.</a:t>
            </a:r>
          </a:p>
          <a:p>
            <a:pPr marL="0" indent="0" algn="just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/>
              <a:t>Договоры </a:t>
            </a:r>
            <a:r>
              <a:rPr lang="ru-RU" sz="1600" dirty="0"/>
              <a:t>на оказание услуг в сфере </a:t>
            </a:r>
            <a:r>
              <a:rPr lang="ru-RU" sz="1600" dirty="0" smtClean="0"/>
              <a:t>агроэкотуризма между </a:t>
            </a:r>
            <a:r>
              <a:rPr lang="ru-RU" sz="1600" dirty="0"/>
              <a:t>физическим лицом - субъектом агроэкотуризма </a:t>
            </a:r>
            <a:r>
              <a:rPr lang="ru-RU" sz="1600" dirty="0" smtClean="0"/>
              <a:t>и агроэкотуристами</a:t>
            </a:r>
            <a:r>
              <a:rPr lang="ru-RU" sz="1600" dirty="0"/>
              <a:t> заключаются путем принятия агроэкотуристом условий, предусмотренных физическим лицом - субъектом агроэкотуризма в договоре (договоры присоединения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9175" y="5378838"/>
            <a:ext cx="10239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Договоры на оказание услуг </a:t>
            </a:r>
            <a:r>
              <a:rPr lang="ru-RU" sz="1600" dirty="0" smtClean="0"/>
              <a:t>в </a:t>
            </a:r>
            <a:r>
              <a:rPr lang="ru-RU" sz="1600" dirty="0"/>
              <a:t>сфере агроэкотуризма, заключенные между субъектами агроэкотуризма и агроэкотуристами, 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ХРАНЯТСЯ</a:t>
            </a:r>
            <a:r>
              <a:rPr lang="ru-RU" sz="1600" dirty="0"/>
              <a:t> субъектами агроэкотуризма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3-х ЛЕТ</a:t>
            </a:r>
            <a:r>
              <a:rPr lang="ru-RU" sz="1600" b="1" dirty="0" smtClean="0"/>
              <a:t> </a:t>
            </a:r>
            <a:r>
              <a:rPr lang="ru-RU" sz="1600" dirty="0"/>
              <a:t>ПОСЛЕ ПРОВЕДЕНИЯ НАЛОГОВЫМИ ОРГАНАМИ ПРОВЕРКИ соблюдения налогового законодательства.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4614" y="4081669"/>
            <a:ext cx="877583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договор на </a:t>
            </a:r>
            <a:r>
              <a:rPr lang="ru-RU" sz="1600" dirty="0"/>
              <a:t>оказание субъектом агроэкотуризма услуг </a:t>
            </a:r>
            <a:r>
              <a:rPr lang="ru-RU" sz="1600" dirty="0" smtClean="0"/>
              <a:t>агроэкотуристам (</a:t>
            </a:r>
            <a:r>
              <a:rPr lang="ru-RU" sz="1600" b="1" dirty="0" smtClean="0">
                <a:solidFill>
                  <a:srgbClr val="00B050"/>
                </a:solidFill>
              </a:rPr>
              <a:t>форма 1</a:t>
            </a:r>
            <a:r>
              <a:rPr lang="ru-RU" sz="1600" dirty="0" smtClean="0"/>
              <a:t>);</a:t>
            </a:r>
          </a:p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договор субъекта </a:t>
            </a:r>
            <a:r>
              <a:rPr lang="ru-RU" sz="1600" dirty="0"/>
              <a:t>агроэкотуризма с </a:t>
            </a:r>
            <a:r>
              <a:rPr lang="ru-RU" sz="1600" dirty="0" smtClean="0"/>
              <a:t>туроператором (</a:t>
            </a:r>
            <a:r>
              <a:rPr lang="ru-RU" sz="1600" b="1" dirty="0" smtClean="0">
                <a:solidFill>
                  <a:srgbClr val="00B050"/>
                </a:solidFill>
              </a:rPr>
              <a:t>форма 2</a:t>
            </a:r>
            <a:r>
              <a:rPr lang="ru-RU" sz="1600" dirty="0" smtClean="0"/>
              <a:t>);</a:t>
            </a:r>
          </a:p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 smtClean="0"/>
              <a:t>объем услуг </a:t>
            </a:r>
            <a:r>
              <a:rPr lang="ru-RU" sz="1600" dirty="0"/>
              <a:t>в сфере </a:t>
            </a:r>
            <a:r>
              <a:rPr lang="ru-RU" sz="1600" dirty="0" smtClean="0"/>
              <a:t>агроэкотуризма (</a:t>
            </a:r>
            <a:r>
              <a:rPr lang="ru-RU" sz="1600" b="1" dirty="0" smtClean="0">
                <a:solidFill>
                  <a:srgbClr val="00B050"/>
                </a:solidFill>
              </a:rPr>
              <a:t>Приложение к Типовому договору</a:t>
            </a:r>
            <a:r>
              <a:rPr lang="ru-RU" sz="1600" dirty="0"/>
              <a:t> на оказание услуг в сфере агроэкотуризма).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0173" y="3576989"/>
            <a:ext cx="10188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b="1" dirty="0" smtClean="0"/>
              <a:t>Типовой </a:t>
            </a:r>
            <a:r>
              <a:rPr lang="ru-RU" sz="1600" b="1" dirty="0"/>
              <a:t>договор на оказание услуг в сфере </a:t>
            </a:r>
            <a:r>
              <a:rPr lang="ru-RU" sz="1600" b="1" dirty="0" smtClean="0"/>
              <a:t>агроэкотуризма</a:t>
            </a:r>
            <a:r>
              <a:rPr lang="ru-RU" sz="1600" dirty="0"/>
              <a:t> </a:t>
            </a:r>
            <a:r>
              <a:rPr lang="ru-RU" sz="1600" dirty="0" smtClean="0"/>
              <a:t>утвержден постановлением </a:t>
            </a:r>
            <a:r>
              <a:rPr lang="ru-RU" sz="1600" dirty="0"/>
              <a:t>Совета Министров Республики Беларусь от 29.06.2006 № </a:t>
            </a:r>
            <a:r>
              <a:rPr lang="ru-RU" sz="1600" dirty="0" smtClean="0"/>
              <a:t>818,</a:t>
            </a:r>
            <a:r>
              <a:rPr lang="ru-RU" sz="1600" dirty="0"/>
              <a:t> </a:t>
            </a:r>
            <a:r>
              <a:rPr lang="ru-RU" sz="1600" dirty="0" smtClean="0"/>
              <a:t>который </a:t>
            </a:r>
            <a:r>
              <a:rPr lang="ru-RU" sz="1600" dirty="0"/>
              <a:t>включает:</a:t>
            </a:r>
          </a:p>
        </p:txBody>
      </p:sp>
    </p:spTree>
    <p:extLst>
      <p:ext uri="{BB962C8B-B14F-4D97-AF65-F5344CB8AC3E}">
        <p14:creationId xmlns:p14="http://schemas.microsoft.com/office/powerpoint/2010/main" xmlns="" val="4212021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13552" y="859316"/>
            <a:ext cx="4096323" cy="730439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Отчетность: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48300" y="1876424"/>
            <a:ext cx="10381676" cy="4028617"/>
          </a:xfrm>
        </p:spPr>
        <p:txBody>
          <a:bodyPr rtlCol="0"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100" dirty="0"/>
              <a:t>Физические </a:t>
            </a:r>
            <a:r>
              <a:rPr lang="ru-RU" sz="2100" dirty="0" smtClean="0"/>
              <a:t>лица </a:t>
            </a:r>
            <a:r>
              <a:rPr lang="ru-RU" sz="2100" dirty="0"/>
              <a:t>- субъекты агроэкотуризма обязаны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ежегодно до 10 января </a:t>
            </a:r>
            <a:r>
              <a:rPr lang="ru-RU" sz="2100" dirty="0"/>
              <a:t>года, следующего за отчетным, представлять в налоговый орган </a:t>
            </a:r>
            <a:r>
              <a:rPr lang="ru-RU" sz="2100" dirty="0" smtClean="0"/>
              <a:t>по месту нахождения</a:t>
            </a:r>
            <a:r>
              <a:rPr lang="ru-RU" sz="2100" dirty="0"/>
              <a:t> </a:t>
            </a:r>
            <a:r>
              <a:rPr lang="ru-RU" sz="2100" dirty="0" err="1" smtClean="0"/>
              <a:t>агроэкоусадьбы</a:t>
            </a:r>
            <a:r>
              <a:rPr lang="ru-RU" sz="2100" dirty="0"/>
              <a:t> </a:t>
            </a:r>
            <a:r>
              <a:rPr lang="ru-RU" sz="2100" dirty="0" smtClean="0"/>
              <a:t>субъекта агроэкотуризма</a:t>
            </a:r>
            <a:r>
              <a:rPr lang="ru-RU" sz="2100" dirty="0"/>
              <a:t> 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</a:t>
            </a:r>
            <a:r>
              <a:rPr lang="ru-RU" sz="2100" b="1" dirty="0"/>
              <a:t> </a:t>
            </a:r>
            <a:r>
              <a:rPr lang="ru-RU" sz="2100" dirty="0"/>
              <a:t>о </a:t>
            </a:r>
            <a:r>
              <a:rPr lang="ru-RU" sz="2100" dirty="0" smtClean="0"/>
              <a:t>заключении (</a:t>
            </a:r>
            <a:r>
              <a:rPr lang="ru-RU" sz="2100" dirty="0" err="1"/>
              <a:t>незаключении</a:t>
            </a:r>
            <a:r>
              <a:rPr lang="ru-RU" sz="2100" dirty="0"/>
              <a:t>, отсутствии) договоров на </a:t>
            </a:r>
            <a:r>
              <a:rPr lang="ru-RU" sz="2100" dirty="0" smtClean="0"/>
              <a:t>оказание услуг</a:t>
            </a:r>
            <a:r>
              <a:rPr lang="ru-RU" sz="2100" dirty="0"/>
              <a:t> в сфере агроэкотуризма в отчетном году </a:t>
            </a:r>
            <a:r>
              <a:rPr lang="ru-RU" sz="2100" dirty="0" smtClean="0"/>
              <a:t>по форме, установленной Министерством </a:t>
            </a:r>
            <a:r>
              <a:rPr lang="ru-RU" sz="2100" dirty="0"/>
              <a:t>по налогам и сборам (далее – </a:t>
            </a:r>
            <a:r>
              <a:rPr lang="ru-RU" sz="2100" b="1" dirty="0"/>
              <a:t>Информация</a:t>
            </a:r>
            <a:r>
              <a:rPr lang="ru-RU" sz="2100" dirty="0" smtClean="0"/>
              <a:t>).</a:t>
            </a:r>
          </a:p>
          <a:p>
            <a:pPr marL="1255713" indent="-179388" algn="just">
              <a:spcBef>
                <a:spcPts val="1000"/>
              </a:spcBef>
              <a:buClr>
                <a:srgbClr val="00B050"/>
              </a:buClr>
            </a:pPr>
            <a:r>
              <a:rPr lang="ru-RU" sz="1800" b="1" dirty="0"/>
              <a:t>Информация</a:t>
            </a:r>
            <a:r>
              <a:rPr lang="ru-RU" sz="1800" dirty="0"/>
              <a:t> субъектом агроэкотуризма может быть </a:t>
            </a:r>
            <a:r>
              <a:rPr lang="ru-RU" sz="1800" dirty="0" smtClean="0"/>
              <a:t>представлена в </a:t>
            </a:r>
            <a:r>
              <a:rPr lang="ru-RU" sz="1800" dirty="0"/>
              <a:t>налоговый орган по месту нахождения </a:t>
            </a:r>
            <a:r>
              <a:rPr lang="ru-RU" sz="1800" dirty="0" err="1"/>
              <a:t>агроэкоусадьбы</a:t>
            </a:r>
            <a:r>
              <a:rPr lang="ru-RU" sz="1800" dirty="0"/>
              <a:t> субъекта агроэкотуризма в </a:t>
            </a:r>
            <a:r>
              <a:rPr lang="ru-RU" sz="1800" b="1" dirty="0"/>
              <a:t>письменной</a:t>
            </a:r>
            <a:r>
              <a:rPr lang="ru-RU" sz="1800" dirty="0"/>
              <a:t> или </a:t>
            </a:r>
            <a:r>
              <a:rPr lang="ru-RU" sz="1800" b="1" dirty="0"/>
              <a:t>электронной</a:t>
            </a:r>
            <a:r>
              <a:rPr lang="ru-RU" sz="1800" dirty="0"/>
              <a:t> форме.</a:t>
            </a:r>
          </a:p>
          <a:p>
            <a:pPr marL="1255713" indent="-176213" algn="just">
              <a:spcBef>
                <a:spcPts val="600"/>
              </a:spcBef>
              <a:buClr>
                <a:srgbClr val="00B050"/>
              </a:buClr>
            </a:pPr>
            <a:r>
              <a:rPr lang="ru-RU" sz="1800" b="1" dirty="0" smtClean="0"/>
              <a:t>Информация </a:t>
            </a:r>
            <a:r>
              <a:rPr lang="ru-RU" sz="1800" dirty="0" smtClean="0"/>
              <a:t>в</a:t>
            </a:r>
            <a:r>
              <a:rPr lang="ru-RU" sz="1800" dirty="0"/>
              <a:t> </a:t>
            </a:r>
            <a:r>
              <a:rPr lang="ru-RU" sz="1800" b="1" dirty="0"/>
              <a:t>письменной форме</a:t>
            </a:r>
            <a:r>
              <a:rPr lang="ru-RU" sz="1800" dirty="0"/>
              <a:t> может быть представлена на бумажном носителе </a:t>
            </a:r>
            <a:r>
              <a:rPr lang="ru-RU" sz="1800" b="1" dirty="0" smtClean="0"/>
              <a:t>лично </a:t>
            </a:r>
            <a:r>
              <a:rPr lang="ru-RU" sz="1800" dirty="0" smtClean="0"/>
              <a:t>субъектом </a:t>
            </a:r>
            <a:r>
              <a:rPr lang="ru-RU" sz="1800" dirty="0"/>
              <a:t>агроэкотуризма или </a:t>
            </a:r>
            <a:r>
              <a:rPr lang="ru-RU" sz="1800" b="1" dirty="0"/>
              <a:t>направлена по почте</a:t>
            </a:r>
            <a:r>
              <a:rPr lang="ru-RU" sz="1800" dirty="0"/>
              <a:t>.</a:t>
            </a:r>
          </a:p>
          <a:p>
            <a:pPr marL="1255713" indent="-176213" algn="just">
              <a:spcBef>
                <a:spcPts val="1200"/>
              </a:spcBef>
              <a:buClr>
                <a:srgbClr val="00B050"/>
              </a:buClr>
            </a:pPr>
            <a:r>
              <a:rPr lang="ru-RU" sz="1800" b="1" dirty="0"/>
              <a:t>Информацию </a:t>
            </a:r>
            <a:r>
              <a:rPr lang="ru-RU" sz="1800" dirty="0"/>
              <a:t>субъекты агроэкотуризма вправе направить в налоговый орган по месту нахождения </a:t>
            </a:r>
            <a:r>
              <a:rPr lang="ru-RU" sz="1800" dirty="0" err="1"/>
              <a:t>агроэкоусадьбы</a:t>
            </a:r>
            <a:r>
              <a:rPr lang="ru-RU" sz="1800" dirty="0"/>
              <a:t> субъекта агроэкотуризма в </a:t>
            </a:r>
            <a:r>
              <a:rPr lang="ru-RU" sz="1800" b="1" i="1" dirty="0"/>
              <a:t>электронном виде через Личный кабинет плательщика</a:t>
            </a:r>
            <a:r>
              <a:rPr lang="ru-RU" sz="1800" dirty="0" smtClean="0"/>
              <a:t>.</a:t>
            </a:r>
            <a:endParaRPr lang="ru-RU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отчет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87988"/>
            <a:ext cx="2325324" cy="16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4874" y="5677585"/>
            <a:ext cx="102584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  <a:r>
              <a:rPr lang="ru-RU" sz="1700" dirty="0" smtClean="0"/>
              <a:t>Субъекты </a:t>
            </a:r>
            <a:r>
              <a:rPr lang="ru-RU" sz="1700" dirty="0" err="1"/>
              <a:t>агроэкотуризма</a:t>
            </a:r>
            <a:r>
              <a:rPr lang="ru-RU" sz="1700" dirty="0"/>
              <a:t> обязаны оформить книги учета проверок </a:t>
            </a:r>
            <a:r>
              <a:rPr lang="ru-RU" sz="1700" dirty="0" smtClean="0"/>
              <a:t>(</a:t>
            </a:r>
            <a:r>
              <a:rPr lang="ru-RU" sz="1600" dirty="0" smtClean="0"/>
              <a:t>книга учета </a:t>
            </a:r>
            <a:r>
              <a:rPr lang="ru-RU" sz="1600" dirty="0"/>
              <a:t>проверок</a:t>
            </a:r>
            <a:r>
              <a:rPr lang="ru-RU" sz="1700" dirty="0" smtClean="0"/>
              <a:t> должна </a:t>
            </a:r>
            <a:r>
              <a:rPr lang="ru-RU" sz="1700" dirty="0"/>
              <a:t>быть на каждом объекте осуществления </a:t>
            </a:r>
            <a:r>
              <a:rPr lang="ru-RU" sz="1700" dirty="0" smtClean="0"/>
              <a:t>деятельности).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1728637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2"/>
          <p:cNvSpPr>
            <a:spLocks noGrp="1"/>
          </p:cNvSpPr>
          <p:nvPr>
            <p:ph type="title"/>
          </p:nvPr>
        </p:nvSpPr>
        <p:spPr>
          <a:xfrm>
            <a:off x="1065211" y="870332"/>
            <a:ext cx="4938981" cy="65366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Ответственность:</a:t>
            </a:r>
            <a:endParaRPr dirty="0"/>
          </a:p>
        </p:txBody>
      </p:sp>
      <p:pic>
        <p:nvPicPr>
          <p:cNvPr id="2050" name="Picture 2" descr="http://www.nalog.gov.by/uploads/images/Bez-imeni-6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24"/>
          <a:stretch/>
        </p:blipFill>
        <p:spPr bwMode="auto">
          <a:xfrm>
            <a:off x="10111824" y="3558449"/>
            <a:ext cx="1251501" cy="118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0062" y="3192252"/>
            <a:ext cx="9452472" cy="2016087"/>
          </a:xfrm>
        </p:spPr>
        <p:txBody>
          <a:bodyPr>
            <a:noAutofit/>
          </a:bodyPr>
          <a:lstStyle/>
          <a:p>
            <a:pPr algn="just">
              <a:lnSpc>
                <a:spcPts val="1900"/>
              </a:lnSpc>
              <a:buSzPct val="120000"/>
            </a:pPr>
            <a:r>
              <a:rPr lang="ru-RU" sz="1600" dirty="0"/>
              <a:t>Осуществление физическим лицом или сельскохозяйственной </a:t>
            </a:r>
            <a:r>
              <a:rPr lang="ru-RU" sz="1600" dirty="0" smtClean="0"/>
              <a:t>организацией деятельности </a:t>
            </a:r>
            <a:r>
              <a:rPr lang="ru-RU" sz="1600" dirty="0"/>
              <a:t>по оказанию услуг в сфере агроэкотуризма </a:t>
            </a:r>
            <a:r>
              <a:rPr lang="ru-RU" sz="1700" b="1" dirty="0"/>
              <a:t>без уплаты сбора</a:t>
            </a:r>
            <a:r>
              <a:rPr lang="ru-RU" sz="1600" dirty="0"/>
              <a:t> за осуществление деятельности по оказанию услуг в </a:t>
            </a:r>
            <a:r>
              <a:rPr lang="ru-RU" sz="1600" dirty="0" smtClean="0"/>
              <a:t>сфере агроэкотуризма</a:t>
            </a:r>
            <a:r>
              <a:rPr lang="ru-RU" sz="1600" dirty="0"/>
              <a:t>, и (или) </a:t>
            </a:r>
            <a:r>
              <a:rPr lang="ru-RU" sz="1700" b="1" dirty="0"/>
              <a:t>без подачи заявления</a:t>
            </a:r>
            <a:r>
              <a:rPr lang="ru-RU" sz="1600" dirty="0"/>
              <a:t> в налоговый орган о постановке на учет, и (или) </a:t>
            </a:r>
            <a:r>
              <a:rPr lang="ru-RU" sz="1700" b="1" dirty="0"/>
              <a:t>без </a:t>
            </a:r>
            <a:r>
              <a:rPr lang="ru-RU" sz="1700" b="1" dirty="0" smtClean="0"/>
              <a:t>извещения</a:t>
            </a:r>
            <a:r>
              <a:rPr lang="ru-RU" sz="1600" b="1" dirty="0" smtClean="0"/>
              <a:t> </a:t>
            </a:r>
            <a:r>
              <a:rPr lang="ru-RU" sz="1600" dirty="0" smtClean="0"/>
              <a:t>соответствующего </a:t>
            </a:r>
            <a:r>
              <a:rPr lang="ru-RU" sz="1600" dirty="0"/>
              <a:t>Совета депутатов первичного территориального уровня, и (или) </a:t>
            </a:r>
            <a:r>
              <a:rPr lang="ru-RU" sz="1700" b="1" dirty="0"/>
              <a:t>без заключения договора </a:t>
            </a:r>
            <a:r>
              <a:rPr lang="ru-RU" sz="1600" dirty="0"/>
              <a:t>на </a:t>
            </a:r>
            <a:r>
              <a:rPr lang="ru-RU" sz="1600" dirty="0" smtClean="0"/>
              <a:t>оказание услуг</a:t>
            </a:r>
            <a:r>
              <a:rPr lang="ru-RU" sz="1600" dirty="0"/>
              <a:t> в сфере </a:t>
            </a:r>
            <a:r>
              <a:rPr lang="ru-RU" sz="1600" dirty="0" smtClean="0"/>
              <a:t>агроэкотуризма – влечет </a:t>
            </a:r>
            <a:r>
              <a:rPr lang="ru-RU" sz="1600" dirty="0"/>
              <a:t>предупреждение или наложение ШТРАФА в </a:t>
            </a:r>
            <a:r>
              <a:rPr lang="ru-RU" sz="1600" dirty="0" smtClean="0"/>
              <a:t>размере от 1 до 10 </a:t>
            </a:r>
            <a:r>
              <a:rPr lang="ru-RU" sz="1600" dirty="0" err="1" smtClean="0"/>
              <a:t>б.в</a:t>
            </a:r>
            <a:r>
              <a:rPr lang="ru-RU" sz="1600" dirty="0" smtClean="0"/>
              <a:t>. (</a:t>
            </a:r>
            <a:r>
              <a:rPr lang="ru-RU" sz="1600" i="1" dirty="0" smtClean="0"/>
              <a:t>ч.1 ст. </a:t>
            </a:r>
            <a:r>
              <a:rPr lang="ru-RU" sz="1600" i="1" dirty="0"/>
              <a:t>23.74 </a:t>
            </a:r>
            <a:r>
              <a:rPr lang="ru-RU" sz="1600" i="1" dirty="0" smtClean="0"/>
              <a:t>КоАП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0573" y="5340511"/>
            <a:ext cx="10785628" cy="97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700"/>
              </a:lnSpc>
              <a:buSzPct val="120000"/>
              <a:buFont typeface="Arial" panose="020B0604020202020204" pitchFamily="34" charset="0"/>
              <a:buChar char="•"/>
            </a:pPr>
            <a:r>
              <a:rPr lang="ru-RU" sz="1700" b="1" dirty="0"/>
              <a:t>Непредставление</a:t>
            </a:r>
            <a:r>
              <a:rPr lang="ru-RU" sz="1600" dirty="0"/>
              <a:t> физическим лицом или сельскохозяйственной организацией </a:t>
            </a:r>
            <a:r>
              <a:rPr lang="ru-RU" sz="1700" b="1" dirty="0"/>
              <a:t>в налоговый орган информации </a:t>
            </a:r>
            <a:r>
              <a:rPr lang="ru-RU" sz="1600" dirty="0"/>
              <a:t>по установленной форме </a:t>
            </a:r>
            <a:r>
              <a:rPr lang="ru-RU" sz="1700" b="1" dirty="0"/>
              <a:t>о договорах </a:t>
            </a:r>
            <a:r>
              <a:rPr lang="ru-RU" sz="1600" dirty="0"/>
              <a:t>на оказание услуг в сфере агроэкотуризма, </a:t>
            </a:r>
            <a:r>
              <a:rPr lang="ru-RU" sz="1700" b="1" dirty="0"/>
              <a:t>заключенных в истекшем году</a:t>
            </a:r>
            <a:r>
              <a:rPr lang="ru-RU" sz="1600" dirty="0"/>
              <a:t>, - влечет предупреждение или наложение ШТРАФА в размере от 1 до 5 </a:t>
            </a:r>
            <a:r>
              <a:rPr lang="ru-RU" sz="1600" dirty="0" err="1"/>
              <a:t>б.в</a:t>
            </a:r>
            <a:r>
              <a:rPr lang="ru-RU" sz="1600" dirty="0" smtClean="0"/>
              <a:t>. (</a:t>
            </a:r>
            <a:r>
              <a:rPr lang="ru-RU" sz="1600" i="1" dirty="0" smtClean="0"/>
              <a:t>ч.2 </a:t>
            </a:r>
            <a:r>
              <a:rPr lang="ru-RU" sz="1600" i="1" dirty="0"/>
              <a:t>ст. 23.74 КоАП</a:t>
            </a:r>
            <a:r>
              <a:rPr lang="ru-RU" sz="1600" dirty="0"/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8350" y="1645513"/>
            <a:ext cx="9486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500" dirty="0" smtClean="0"/>
              <a:t>Осуществление </a:t>
            </a:r>
            <a:r>
              <a:rPr lang="ru-RU" sz="1500" dirty="0"/>
              <a:t>деятельности по оказанию услуг в сфере </a:t>
            </a:r>
            <a:r>
              <a:rPr lang="ru-RU" sz="1500" dirty="0" smtClean="0"/>
              <a:t>агроэкотуризма </a:t>
            </a:r>
            <a:r>
              <a:rPr lang="ru-RU" sz="1500" dirty="0"/>
              <a:t>без уплаты сбора, письменного уведомления районного исполнительного комитета, заключения договора на оказание услуг в сфере агроэкотуризма либо осуществление субъектами агроэкотуризма деятельности, причиняющей вред окружающей среде и (или) историко-культурным ценностям, материальным объектам, </a:t>
            </a: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</a:t>
            </a:r>
            <a:r>
              <a:rPr lang="ru-RU" sz="1500" dirty="0" smtClean="0"/>
              <a:t>(</a:t>
            </a:r>
            <a:r>
              <a:rPr lang="ru-RU" sz="1500" i="1" dirty="0"/>
              <a:t>пункт 9 Указа Президента Республики Беларусь от 09.10.2017 № 365 «О развитии агроэкотуризма»</a:t>
            </a:r>
            <a:r>
              <a:rPr lang="ru-RU" sz="1500" dirty="0"/>
              <a:t>).</a:t>
            </a: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810" y="1908902"/>
            <a:ext cx="1020742" cy="10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4111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Законодательные ак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640" y="1657350"/>
            <a:ext cx="2258010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 smtClean="0"/>
              <a:t>Агроэкотуризм</a:t>
            </a:r>
            <a:r>
              <a:rPr lang="ru-RU" dirty="0" smtClean="0"/>
              <a:t>. Законодательные акты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1526" y="3429344"/>
            <a:ext cx="1090187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 smtClean="0"/>
              <a:t>Постановление </a:t>
            </a:r>
            <a:r>
              <a:rPr lang="ru-RU" sz="1700" dirty="0"/>
              <a:t>Министерства спорта и туризма Республики Беларусь от 23.11.2017 № 30 «Об установлении формы уведомления</a:t>
            </a:r>
            <a:r>
              <a:rPr lang="ru-RU" sz="1700" dirty="0" smtClean="0"/>
              <a:t>»</a:t>
            </a:r>
            <a:endParaRPr lang="ru-RU" sz="17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Указ Президента Республики Беларусь от 02.06.2006 № 372 «О мерах по развитию агроэкотуризма в Республики Беларусь</a:t>
            </a:r>
            <a:r>
              <a:rPr lang="ru-RU" sz="1700" dirty="0" smtClean="0"/>
              <a:t>»</a:t>
            </a:r>
            <a:endParaRPr lang="ru-RU" sz="17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Совета Министров Республики Беларусь от 29.06.2006 № 818 «Об утверждении Типового договора на оказание услуг в сфере агроэкотуризма</a:t>
            </a:r>
            <a:r>
              <a:rPr lang="ru-RU" sz="1700" dirty="0" smtClean="0"/>
              <a:t>»</a:t>
            </a:r>
            <a:r>
              <a:rPr lang="ru-RU" sz="1700" dirty="0"/>
              <a:t> 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Министерства по налогам и сборам Республики Беларусь от 24.01.2011 № 4 «Об установлении формы информации о заключении (</a:t>
            </a:r>
            <a:r>
              <a:rPr lang="ru-RU" sz="1700" dirty="0" err="1"/>
              <a:t>незаключении</a:t>
            </a:r>
            <a:r>
              <a:rPr lang="ru-RU" sz="1700" dirty="0"/>
              <a:t>, отсутствии) договоров на оказание услуг в сфере агроэкотуризма в отчетном году</a:t>
            </a:r>
            <a:r>
              <a:rPr lang="ru-RU" sz="1700" dirty="0" smtClean="0"/>
              <a:t>».</a:t>
            </a:r>
            <a:endParaRPr lang="ru-RU" sz="17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43223" y="1770013"/>
            <a:ext cx="8696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ГЛАВА 39 Сбор за осуществление деятельности по оказанию услуг в сфере агроэкотуризма (Налоговый кодекс Республики Беларусь</a:t>
            </a:r>
            <a:r>
              <a:rPr lang="ru-RU" dirty="0" smtClean="0"/>
              <a:t>)</a:t>
            </a:r>
            <a:endParaRPr lang="ru-RU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Указ Президента Республики Беларусь от 09.10.2017 № 365 «О развитии агроэкотуризма»</a:t>
            </a:r>
          </a:p>
        </p:txBody>
      </p:sp>
    </p:spTree>
    <p:extLst>
      <p:ext uri="{BB962C8B-B14F-4D97-AF65-F5344CB8AC3E}">
        <p14:creationId xmlns:p14="http://schemas.microsoft.com/office/powerpoint/2010/main" xmlns="" val="3056043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 smtClean="0"/>
              <a:t>Агроэкотуризм</a:t>
            </a:r>
            <a:r>
              <a:rPr lang="ru-RU" dirty="0" smtClean="0"/>
              <a:t>. Термины и определения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84239" y="1828799"/>
            <a:ext cx="10308898" cy="4552951"/>
          </a:xfrm>
        </p:spPr>
        <p:txBody>
          <a:bodyPr rtlCol="0">
            <a:normAutofit fontScale="85000" lnSpcReduction="10000"/>
          </a:bodyPr>
          <a:lstStyle/>
          <a:p>
            <a:pPr marL="3228975" indent="-180975" algn="just"/>
            <a:r>
              <a:rPr lang="ru-RU" sz="2000" b="1" dirty="0"/>
              <a:t>АГРОЭКОТУРИЗМ - </a:t>
            </a:r>
            <a:r>
              <a:rPr lang="ru-RU" sz="2000" dirty="0"/>
              <a:t>деятельность, </a:t>
            </a:r>
            <a:r>
              <a:rPr lang="ru-RU" sz="2000" b="1" dirty="0">
                <a:solidFill>
                  <a:srgbClr val="00B050"/>
                </a:solidFill>
              </a:rPr>
              <a:t>направленная </a:t>
            </a:r>
            <a:r>
              <a:rPr lang="ru-RU" sz="2000" dirty="0"/>
              <a:t>на ознакомление агроэкотуристов с природным и культурным потенциалом республики, национальными традициями </a:t>
            </a:r>
            <a:r>
              <a:rPr lang="ru-RU" sz="2000" b="1" dirty="0">
                <a:solidFill>
                  <a:srgbClr val="00B050"/>
                </a:solidFill>
              </a:rPr>
              <a:t>в процессе </a:t>
            </a:r>
            <a:r>
              <a:rPr lang="ru-RU" sz="2000" dirty="0"/>
              <a:t>отдыха, оздоровления, временного пребывания в </a:t>
            </a:r>
            <a:r>
              <a:rPr lang="ru-RU" sz="2000" dirty="0" err="1"/>
              <a:t>агроэкоусадьбах</a:t>
            </a:r>
            <a:r>
              <a:rPr lang="ru-RU" sz="2000" dirty="0" smtClean="0"/>
              <a:t>.</a:t>
            </a:r>
          </a:p>
          <a:p>
            <a:pPr marL="3048000" indent="0" algn="just"/>
            <a:r>
              <a:rPr lang="ru-RU" sz="2000" b="1" dirty="0" smtClean="0"/>
              <a:t> АГРОЭКОТУРИСТ </a:t>
            </a:r>
            <a:r>
              <a:rPr lang="ru-RU" sz="2000" b="1" dirty="0"/>
              <a:t>- </a:t>
            </a:r>
            <a:r>
              <a:rPr lang="ru-RU" sz="2000" dirty="0"/>
              <a:t>лицо, являющееся </a:t>
            </a:r>
            <a:r>
              <a:rPr lang="ru-RU" sz="2000" b="1" dirty="0" smtClean="0">
                <a:solidFill>
                  <a:srgbClr val="00B050"/>
                </a:solidFill>
              </a:rPr>
              <a:t>потребителем</a:t>
            </a:r>
            <a:r>
              <a:rPr lang="ru-RU" sz="2000" dirty="0" smtClean="0"/>
              <a:t> </a:t>
            </a:r>
            <a:r>
              <a:rPr lang="ru-RU" sz="2000" dirty="0"/>
              <a:t>услуг в сфере агроэкотуризма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b="1" dirty="0"/>
              <a:t>АГРОЭКОУСАДЬБА - </a:t>
            </a:r>
            <a:r>
              <a:rPr lang="ru-RU" sz="2000" dirty="0"/>
              <a:t>жилой дом (жилые дома), в том числе с имеющимися при нем (при них) гостевыми домиками, принадлежащий (принадлежащие) </a:t>
            </a:r>
            <a:r>
              <a:rPr lang="ru-RU" sz="2000" b="1" dirty="0">
                <a:solidFill>
                  <a:srgbClr val="00B050"/>
                </a:solidFill>
              </a:rPr>
              <a:t>на праве собственности </a:t>
            </a:r>
            <a:r>
              <a:rPr lang="ru-RU" sz="2000" dirty="0"/>
              <a:t>субъекту агроэкотуризма - сельскохозяйственной организации, субъекту агроэкотуризма - физическому лицу и (или) члену (членам) его семьи, </a:t>
            </a:r>
            <a:r>
              <a:rPr lang="ru-RU" sz="2000" b="1" dirty="0">
                <a:solidFill>
                  <a:srgbClr val="00B050"/>
                </a:solidFill>
              </a:rPr>
              <a:t>благоустроенный </a:t>
            </a:r>
            <a:r>
              <a:rPr lang="ru-RU" sz="2000" dirty="0"/>
              <a:t>(благоустроенные) применительно к условиям соответствующего населенного пункта и </a:t>
            </a:r>
            <a:r>
              <a:rPr lang="ru-RU" sz="2000" b="1" dirty="0">
                <a:solidFill>
                  <a:srgbClr val="00B050"/>
                </a:solidFill>
              </a:rPr>
              <a:t>расположенный </a:t>
            </a:r>
            <a:r>
              <a:rPr lang="ru-RU" sz="2000" dirty="0"/>
              <a:t>(расположенные) на земельных участках в сельской местности, малых городских поселениях в одном населенном пункте либо разных населенных пунктах, если такие участки граничат друг с другом. Общее число комнат в агроэкоусадьбе для размещения агроэкотуристов не может превышать </a:t>
            </a:r>
            <a:r>
              <a:rPr lang="ru-RU" sz="2000" dirty="0" smtClean="0"/>
              <a:t>10-ти</a:t>
            </a:r>
            <a:r>
              <a:rPr lang="ru-RU" sz="2000" dirty="0"/>
              <a:t>.</a:t>
            </a:r>
          </a:p>
        </p:txBody>
      </p:sp>
      <p:pic>
        <p:nvPicPr>
          <p:cNvPr id="2051" name="Picture 3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928216"/>
            <a:ext cx="1862138" cy="16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5330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9" t="-1657" r="16911" b="1657"/>
          <a:stretch/>
        </p:blipFill>
        <p:spPr bwMode="auto">
          <a:xfrm>
            <a:off x="661011" y="1850833"/>
            <a:ext cx="2068024" cy="160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 smtClean="0"/>
              <a:t>Агроэкотуризм</a:t>
            </a:r>
            <a:r>
              <a:rPr lang="ru-RU" dirty="0" smtClean="0"/>
              <a:t>. Термины и определения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820318" y="1818702"/>
            <a:ext cx="8471970" cy="1651612"/>
          </a:xfrm>
        </p:spPr>
        <p:txBody>
          <a:bodyPr rtlCol="0">
            <a:normAutofit lnSpcReduction="10000"/>
          </a:bodyPr>
          <a:lstStyle/>
          <a:p>
            <a:pPr algn="just">
              <a:spcBef>
                <a:spcPts val="1200"/>
              </a:spcBef>
            </a:pPr>
            <a:r>
              <a:rPr lang="ru-RU" sz="1800" b="1" dirty="0"/>
              <a:t>ЧЛЕНЫ СЕМЬИ ФИЗИЧЕСКОГО ЛИЦА - </a:t>
            </a:r>
            <a:r>
              <a:rPr lang="ru-RU" sz="1800" dirty="0"/>
              <a:t>родители (усыновители), дети (в том числе усыновленные, удочеренные), родные братья и сестры, дед, бабка, внуки, прадед, прабабка, правнуки, супруг (супруга), члены семьи супруга (супруги), в том числе умершего (умершей), опекун, попечитель и подопечный</a:t>
            </a:r>
            <a:r>
              <a:rPr lang="ru-RU" sz="18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5928" y="3751272"/>
            <a:ext cx="80753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МАЛЫЕ ГОРОДСКИЕ ПОСЕЛЕНИЯ -</a:t>
            </a:r>
            <a:r>
              <a:rPr lang="ru-RU" dirty="0"/>
              <a:t> поселки городского типа, города районного подчинения с численностью населения до 20 тыс. человек.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СЕЛЬСКАЯ МЕСТНОСТЬ - т</a:t>
            </a:r>
            <a:r>
              <a:rPr lang="ru-RU" dirty="0"/>
              <a:t>ерритория, входящая в пространственные пределы сельсоветов, за исключением территорий поселков городского типа и городов районного подчинения.</a:t>
            </a:r>
          </a:p>
        </p:txBody>
      </p:sp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3663" y="3665400"/>
            <a:ext cx="2236424" cy="2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1798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809625"/>
            <a:ext cx="10688638" cy="1219200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Деятельность в сфере агроэкотуризма вправе осуществлять: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084723" y="2348772"/>
            <a:ext cx="8307177" cy="2399497"/>
          </a:xfrm>
        </p:spPr>
        <p:txBody>
          <a:bodyPr rtlCol="0">
            <a:noAutofit/>
          </a:bodyPr>
          <a:lstStyle/>
          <a:p>
            <a:pPr algn="just">
              <a:lnSpc>
                <a:spcPts val="2100"/>
              </a:lnSpc>
            </a:pPr>
            <a:r>
              <a:rPr lang="ru-RU" sz="1900" b="1" dirty="0"/>
              <a:t>ФИЗИЧЕСКИЕ ЛИЦА</a:t>
            </a:r>
            <a:r>
              <a:rPr lang="ru-RU" sz="1900" dirty="0" smtClean="0"/>
              <a:t>, </a:t>
            </a:r>
            <a:r>
              <a:rPr lang="ru-RU" sz="1900" b="1" dirty="0" smtClean="0">
                <a:solidFill>
                  <a:srgbClr val="00B050"/>
                </a:solidFill>
              </a:rPr>
              <a:t>постоянно </a:t>
            </a:r>
            <a:r>
              <a:rPr lang="ru-RU" sz="1900" b="1" dirty="0">
                <a:solidFill>
                  <a:srgbClr val="00B050"/>
                </a:solidFill>
              </a:rPr>
              <a:t>проживающие </a:t>
            </a:r>
            <a:r>
              <a:rPr lang="ru-RU" sz="1900" dirty="0"/>
              <a:t>в одноквартирном или </a:t>
            </a:r>
            <a:r>
              <a:rPr lang="ru-RU" sz="1900" dirty="0" smtClean="0"/>
              <a:t>блокированном </a:t>
            </a:r>
            <a:r>
              <a:rPr lang="ru-RU" sz="1900" dirty="0"/>
              <a:t>жилом доме, в том числе квартире в блокированном жилом </a:t>
            </a:r>
            <a:r>
              <a:rPr lang="ru-RU" sz="1900" dirty="0" smtClean="0"/>
              <a:t>доме, </a:t>
            </a:r>
            <a:r>
              <a:rPr lang="ru-RU" sz="1900" dirty="0"/>
              <a:t>в сельской местности, малых городских поселениях, </a:t>
            </a:r>
            <a:r>
              <a:rPr lang="ru-RU" sz="1900" b="1" dirty="0">
                <a:solidFill>
                  <a:srgbClr val="00B050"/>
                </a:solidFill>
              </a:rPr>
              <a:t>производящие</a:t>
            </a:r>
            <a:r>
              <a:rPr lang="ru-RU" sz="1900" dirty="0">
                <a:solidFill>
                  <a:srgbClr val="00B050"/>
                </a:solidFill>
              </a:rPr>
              <a:t> </a:t>
            </a:r>
            <a:r>
              <a:rPr lang="ru-RU" sz="1900" dirty="0"/>
              <a:t>сельскохозяйственную продукцию на земельных участках, предоставленных для строительства и (или) обслуживания жилого дома, </a:t>
            </a:r>
            <a:r>
              <a:rPr lang="ru-RU" sz="1900" b="1" dirty="0">
                <a:solidFill>
                  <a:srgbClr val="00B050"/>
                </a:solidFill>
              </a:rPr>
              <a:t>или ведущие </a:t>
            </a:r>
            <a:r>
              <a:rPr lang="ru-RU" sz="1900" dirty="0"/>
              <a:t>личное подсобное хозяйство на земельных участках, предоставленных для этих целей</a:t>
            </a:r>
            <a:r>
              <a:rPr lang="ru-RU" sz="1900" dirty="0" smtClean="0"/>
              <a:t>;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452" y="2442472"/>
            <a:ext cx="2352675" cy="194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470051" y="4826031"/>
            <a:ext cx="892733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СЕЛЬСКОХОЗЯЙСТВЕННЫЕ ОРГАНИЗАЦИИ</a:t>
            </a:r>
            <a:r>
              <a:rPr lang="ru-RU" dirty="0"/>
              <a:t> - юридические лица, </a:t>
            </a:r>
            <a:r>
              <a:rPr lang="ru-RU" b="1" dirty="0">
                <a:solidFill>
                  <a:srgbClr val="00B050"/>
                </a:solidFill>
              </a:rPr>
              <a:t>основным видом</a:t>
            </a:r>
            <a:r>
              <a:rPr lang="ru-RU" dirty="0"/>
              <a:t> деятельности которых являются производство (выращивание) и (или) переработка сельскохозяйственной продукции, выручка от реализации которой составляет </a:t>
            </a:r>
            <a:r>
              <a:rPr lang="ru-RU" b="1" dirty="0">
                <a:solidFill>
                  <a:srgbClr val="00B050"/>
                </a:solidFill>
              </a:rPr>
              <a:t>не менее 50% </a:t>
            </a:r>
            <a:r>
              <a:rPr lang="ru-RU" dirty="0"/>
              <a:t>от общей суммы выручки.</a:t>
            </a:r>
          </a:p>
        </p:txBody>
      </p:sp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4" t="5797" r="3976" b="2217"/>
          <a:stretch/>
        </p:blipFill>
        <p:spPr bwMode="auto">
          <a:xfrm>
            <a:off x="9506989" y="4638101"/>
            <a:ext cx="1873435" cy="1876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309492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46162" y="775654"/>
            <a:ext cx="10058402" cy="752475"/>
          </a:xfrm>
        </p:spPr>
        <p:txBody>
          <a:bodyPr rtlCol="0"/>
          <a:lstStyle/>
          <a:p>
            <a:pPr rtl="0"/>
            <a:r>
              <a:rPr lang="ru-RU" dirty="0" smtClean="0"/>
              <a:t>Условия осуществления деятельности:</a:t>
            </a:r>
            <a:endParaRPr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0353437"/>
              </p:ext>
            </p:extLst>
          </p:nvPr>
        </p:nvGraphicFramePr>
        <p:xfrm>
          <a:off x="857824" y="1609725"/>
          <a:ext cx="10429301" cy="463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07006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4732" y="920234"/>
            <a:ext cx="10448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Обязанности субъектов агроэкотуризма: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108748235"/>
              </p:ext>
            </p:extLst>
          </p:nvPr>
        </p:nvGraphicFramePr>
        <p:xfrm>
          <a:off x="209320" y="1616038"/>
          <a:ext cx="11699914" cy="503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485775" y="4752975"/>
            <a:ext cx="219075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495301" y="5219700"/>
            <a:ext cx="20955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617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48026" y="4191000"/>
            <a:ext cx="7372350" cy="1066799"/>
          </a:xfrm>
        </p:spPr>
        <p:txBody>
          <a:bodyPr rtlCol="0">
            <a:normAutofit/>
          </a:bodyPr>
          <a:lstStyle/>
          <a:p>
            <a:pPr algn="just"/>
            <a:r>
              <a:rPr lang="ru-RU" sz="3600" dirty="0" smtClean="0"/>
              <a:t>Размер </a:t>
            </a:r>
            <a:r>
              <a:rPr lang="ru-RU" sz="3600" dirty="0"/>
              <a:t>сбора </a:t>
            </a:r>
            <a:r>
              <a:rPr lang="ru-RU" sz="3500" dirty="0" smtClean="0"/>
              <a:t>– </a:t>
            </a:r>
            <a:r>
              <a:rPr lang="ru-RU" sz="35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базовая величина в год.</a:t>
            </a:r>
            <a:endParaRPr sz="3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486025" y="1724025"/>
            <a:ext cx="9229725" cy="2247900"/>
          </a:xfrm>
        </p:spPr>
        <p:txBody>
          <a:bodyPr>
            <a:noAutofit/>
          </a:bodyPr>
          <a:lstStyle/>
          <a:p>
            <a:pPr marL="628650" indent="-2667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 smtClean="0"/>
              <a:t>за </a:t>
            </a:r>
            <a:r>
              <a:rPr lang="ru-RU" sz="3200" dirty="0"/>
              <a:t>полный последующий календарный </a:t>
            </a:r>
            <a:r>
              <a:rPr lang="ru-RU" sz="3200" dirty="0" smtClean="0"/>
              <a:t>год</a:t>
            </a:r>
            <a:r>
              <a:rPr lang="ru-RU" sz="2800" dirty="0" smtClean="0"/>
              <a:t> – 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 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декабря</a:t>
            </a:r>
            <a:r>
              <a:rPr lang="ru-RU" sz="2800" dirty="0" smtClean="0"/>
              <a:t>;</a:t>
            </a:r>
          </a:p>
          <a:p>
            <a:pPr marL="628650" indent="-266700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в иных случаях </a:t>
            </a:r>
            <a:r>
              <a:rPr lang="ru-RU" sz="2500" dirty="0" smtClean="0"/>
              <a:t>- 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3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 осуществления 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</a:t>
            </a:r>
            <a:r>
              <a:rPr lang="ru-RU" sz="3000" dirty="0"/>
              <a:t>по оказанию услуг в сфере </a:t>
            </a:r>
            <a:r>
              <a:rPr lang="ru-RU" sz="3000" dirty="0" smtClean="0"/>
              <a:t>агроэкотуризма.</a:t>
            </a:r>
          </a:p>
        </p:txBody>
      </p:sp>
      <p:sp>
        <p:nvSpPr>
          <p:cNvPr id="5" name="Заголовок 12"/>
          <p:cNvSpPr txBox="1">
            <a:spLocks/>
          </p:cNvSpPr>
          <p:nvPr/>
        </p:nvSpPr>
        <p:spPr>
          <a:xfrm>
            <a:off x="1065211" y="914400"/>
            <a:ext cx="10412413" cy="666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Сбор уплачивается 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47850" y="5402958"/>
            <a:ext cx="97155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случае </a:t>
            </a:r>
            <a:r>
              <a:rPr lang="ru-RU" b="1" dirty="0" smtClean="0"/>
              <a:t>ПРЕКРАЩЕНИЯ</a:t>
            </a:r>
            <a:r>
              <a:rPr lang="ru-RU" dirty="0" smtClean="0"/>
              <a:t> деятельности </a:t>
            </a:r>
            <a:r>
              <a:rPr lang="ru-RU" dirty="0"/>
              <a:t>по оказанию услуг в сфере </a:t>
            </a:r>
            <a:r>
              <a:rPr lang="ru-RU" dirty="0" err="1"/>
              <a:t>агроэкотуризма</a:t>
            </a:r>
            <a:r>
              <a:rPr lang="ru-RU" dirty="0"/>
              <a:t> до истечения налогового </a:t>
            </a:r>
            <a:r>
              <a:rPr lang="ru-RU" dirty="0" smtClean="0"/>
              <a:t>периода (календарного года) </a:t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b="1" dirty="0" smtClean="0"/>
              <a:t>НЕОСУЩЕСТВЛЕНИЯ</a:t>
            </a:r>
            <a:r>
              <a:rPr lang="ru-RU" dirty="0" smtClean="0"/>
              <a:t> деятельности </a:t>
            </a:r>
            <a:r>
              <a:rPr lang="ru-RU" dirty="0"/>
              <a:t>в течение налогового периода уплаченная </a:t>
            </a:r>
            <a:r>
              <a:rPr lang="ru-RU" b="1" dirty="0" smtClean="0"/>
              <a:t>СУММА СБОРА ВОЗВРАТУ (ЗАЧЕТУ) НЕ ПОДЛЕЖИТ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38" name="Picture 14" descr="http://www.mfc-chita.ru/sites/default/files/styles/380_180/public/news_MFC/vashno.jpg?itok=XAci7eD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" y="5480050"/>
            <a:ext cx="927099" cy="9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9258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2"/>
          <p:cNvSpPr txBox="1">
            <a:spLocks/>
          </p:cNvSpPr>
          <p:nvPr/>
        </p:nvSpPr>
        <p:spPr>
          <a:xfrm>
            <a:off x="1065211" y="914400"/>
            <a:ext cx="10412413" cy="666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Доплата </a:t>
            </a:r>
            <a:r>
              <a:rPr lang="ru-RU" sz="3600" dirty="0" smtClean="0"/>
              <a:t>сбора: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90851" y="1718161"/>
            <a:ext cx="8382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Производится,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если в декларации о доходах и имуществе или пояснениях, представленных физическим лицом по требованию налоговых органов, </a:t>
            </a:r>
            <a:r>
              <a:rPr lang="ru-RU" sz="1900" b="1" dirty="0">
                <a:solidFill>
                  <a:srgbClr val="00B050"/>
                </a:solidFill>
              </a:rPr>
              <a:t>в качестве источников доходов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за счет которых было приобретено имущество, были </a:t>
            </a:r>
            <a:r>
              <a:rPr lang="ru-RU" sz="1900" b="1" dirty="0">
                <a:solidFill>
                  <a:srgbClr val="00B050"/>
                </a:solidFill>
              </a:rPr>
              <a:t>заявлены доходы, полученные им от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осуществления деятельности по оказанию услуг в сфере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агроэкотуризма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180975" indent="-180975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Производится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при условии, если </a:t>
            </a:r>
            <a:r>
              <a:rPr lang="ru-RU" sz="1900" b="1" dirty="0">
                <a:solidFill>
                  <a:srgbClr val="00B050"/>
                </a:solidFill>
              </a:rPr>
              <a:t>размер доходов, направленных на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приобретение имущества, неиспользуемого при осуществлении деятельности по оказанию услуг в сфере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</a:rPr>
              <a:t>агроэкотуризма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900" b="1" dirty="0">
                <a:solidFill>
                  <a:srgbClr val="00B050"/>
                </a:solidFill>
              </a:rPr>
              <a:t>превысил </a:t>
            </a:r>
            <a:br>
              <a:rPr lang="ru-RU" sz="1900" b="1" dirty="0">
                <a:solidFill>
                  <a:srgbClr val="00B050"/>
                </a:solidFill>
              </a:rPr>
            </a:br>
            <a:r>
              <a:rPr lang="ru-RU" sz="1900" b="1" dirty="0">
                <a:solidFill>
                  <a:srgbClr val="00B050"/>
                </a:solidFill>
              </a:rPr>
              <a:t>100-кратный размер сбора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уплаченного за те налоговые периоды, в которых был получен такой доход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399" y="5629960"/>
            <a:ext cx="104013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solidFill>
                  <a:schemeClr val="tx2"/>
                </a:solidFill>
              </a:rPr>
              <a:t>Размер доплаты </a:t>
            </a:r>
            <a:r>
              <a:rPr lang="ru-RU" sz="3000" dirty="0">
                <a:solidFill>
                  <a:schemeClr val="tx2"/>
                </a:solidFill>
              </a:rPr>
              <a:t>сбора -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процентов от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суммы такого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превышения.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1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комнат в агроэкоусадьбе для размещения агроэкотуристов</a:t>
            </a:r>
            <a:r>
              <a:rPr lang="ru-RU" sz="1900" dirty="0" smtClean="0"/>
              <a:t>;</a:t>
            </a:r>
            <a:endParaRPr lang="en-US" sz="19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обеспечение агроэкотуристов питанием (как правило, с использованием продукции собственного производства);</a:t>
            </a:r>
          </a:p>
          <a:p>
            <a:pPr rtl="0"/>
            <a:endParaRPr lang="en-US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6" r="653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8" b="98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81920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1804</TotalTime>
  <Words>703</Words>
  <Application>Microsoft Office PowerPoint</Application>
  <PresentationFormat>Произвольный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Природа 16 х 9</vt:lpstr>
      <vt:lpstr>Деятельность по оказанию услуг в сфере агроэкотуризма</vt:lpstr>
      <vt:lpstr>Агроэкотуризм. Термины и определения</vt:lpstr>
      <vt:lpstr>Агроэкотуризм. Термины и определения</vt:lpstr>
      <vt:lpstr>Деятельность в сфере агроэкотуризма вправе осуществлять:</vt:lpstr>
      <vt:lpstr>Условия осуществления деятельности:</vt:lpstr>
      <vt:lpstr>Слайд 6</vt:lpstr>
      <vt:lpstr>Размер сбора – 1 базовая величина в год.</vt:lpstr>
      <vt:lpstr>Слайд 8</vt:lpstr>
      <vt:lpstr> Виды услуг в сфере агроэкотуризма:</vt:lpstr>
      <vt:lpstr> Виды услуг в сфере агроэкотуризма:</vt:lpstr>
      <vt:lpstr> Виды услуг в сфере агроэкотуризма:</vt:lpstr>
      <vt:lpstr> Виды услуг в сфере агроэкотуризма:</vt:lpstr>
      <vt:lpstr> Договорные отношения (типовые договоры)</vt:lpstr>
      <vt:lpstr>Отчетность:</vt:lpstr>
      <vt:lpstr>Ответственность:</vt:lpstr>
      <vt:lpstr>Агроэкотуризм. Законодательные 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по оказанию услуг в сфере агроэкотуризма заголовка</dc:title>
  <dc:creator>Соловьев Александр Анатольевич</dc:creator>
  <cp:lastModifiedBy>703_Selivanova</cp:lastModifiedBy>
  <cp:revision>253</cp:revision>
  <cp:lastPrinted>2019-11-21T10:59:16Z</cp:lastPrinted>
  <dcterms:created xsi:type="dcterms:W3CDTF">2019-07-23T07:41:42Z</dcterms:created>
  <dcterms:modified xsi:type="dcterms:W3CDTF">2019-12-16T11:35:55Z</dcterms:modified>
</cp:coreProperties>
</file>