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51" r:id="rId1"/>
  </p:sldMasterIdLst>
  <p:notesMasterIdLst>
    <p:notesMasterId r:id="rId17"/>
  </p:notesMasterIdLst>
  <p:sldIdLst>
    <p:sldId id="295" r:id="rId2"/>
    <p:sldId id="258" r:id="rId3"/>
    <p:sldId id="285" r:id="rId4"/>
    <p:sldId id="291" r:id="rId5"/>
    <p:sldId id="276" r:id="rId6"/>
    <p:sldId id="284" r:id="rId7"/>
    <p:sldId id="279" r:id="rId8"/>
    <p:sldId id="280" r:id="rId9"/>
    <p:sldId id="281" r:id="rId10"/>
    <p:sldId id="282" r:id="rId11"/>
    <p:sldId id="283" r:id="rId12"/>
    <p:sldId id="286" r:id="rId13"/>
    <p:sldId id="289" r:id="rId14"/>
    <p:sldId id="290" r:id="rId15"/>
    <p:sldId id="287" r:id="rId16"/>
  </p:sldIdLst>
  <p:sldSz cx="10693400" cy="7562850"/>
  <p:notesSz cx="9928225" cy="6859588"/>
  <p:embeddedFontLst>
    <p:embeddedFont>
      <p:font typeface="Helvetica Neue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rial Narrow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39" userDrawn="1">
          <p15:clr>
            <a:srgbClr val="A4A3A4"/>
          </p15:clr>
        </p15:guide>
        <p15:guide id="2" pos="6271" userDrawn="1">
          <p15:clr>
            <a:srgbClr val="A4A3A4"/>
          </p15:clr>
        </p15:guide>
        <p15:guide id="3" pos="465" userDrawn="1">
          <p15:clr>
            <a:srgbClr val="A4A3A4"/>
          </p15:clr>
        </p15:guide>
        <p15:guide id="4" orient="horz" pos="2155" userDrawn="1">
          <p15:clr>
            <a:srgbClr val="A4A3A4"/>
          </p15:clr>
        </p15:guide>
        <p15:guide id="5" pos="3368" userDrawn="1">
          <p15:clr>
            <a:srgbClr val="A4A3A4"/>
          </p15:clr>
        </p15:guide>
        <p15:guide id="6" pos="3468" userDrawn="1">
          <p15:clr>
            <a:srgbClr val="A4A3A4"/>
          </p15:clr>
        </p15:guide>
        <p15:guide id="7" orient="horz" pos="27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25" autoAdjust="0"/>
  </p:normalViewPr>
  <p:slideViewPr>
    <p:cSldViewPr>
      <p:cViewPr varScale="1">
        <p:scale>
          <a:sx n="78" d="100"/>
          <a:sy n="78" d="100"/>
        </p:scale>
        <p:origin x="-1356" y="-84"/>
      </p:cViewPr>
      <p:guideLst>
        <p:guide orient="horz" pos="1339"/>
        <p:guide orient="horz" pos="2155"/>
        <p:guide orient="horz" pos="2700"/>
        <p:guide pos="6271"/>
        <p:guide pos="465"/>
        <p:guide pos="3368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612" y="68"/>
      </p:cViewPr>
      <p:guideLst>
        <p:guide orient="horz" pos="2162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14350"/>
            <a:ext cx="3635375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808" y="3258304"/>
            <a:ext cx="7942560" cy="3086808"/>
          </a:xfrm>
          <a:prstGeom prst="rect">
            <a:avLst/>
          </a:prstGeom>
          <a:noFill/>
          <a:ln>
            <a:noFill/>
          </a:ln>
        </p:spPr>
        <p:txBody>
          <a:bodyPr wrap="square" lIns="84055" tIns="84055" rIns="84055" bIns="8405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14350"/>
            <a:ext cx="3635375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23766" y="3258305"/>
            <a:ext cx="7280581" cy="3086740"/>
          </a:xfrm>
          <a:prstGeom prst="rect">
            <a:avLst/>
          </a:prstGeom>
          <a:noFill/>
          <a:ln>
            <a:noFill/>
          </a:ln>
        </p:spPr>
        <p:txBody>
          <a:bodyPr wrap="square" lIns="84055" tIns="42016" rIns="84055" bIns="42016" anchor="t" anchorCtr="0">
            <a:noAutofit/>
          </a:bodyPr>
          <a:lstStyle/>
          <a:p>
            <a:pPr>
              <a:buSzPct val="250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26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14350"/>
            <a:ext cx="3636963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812" y="3258303"/>
            <a:ext cx="7942655" cy="3086740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87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88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88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49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87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19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955"/>
            <a:ext cx="8822055" cy="39326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22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13560"/>
            <a:ext cx="8822055" cy="12604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 algn="ctr">
              <a:buNone/>
              <a:defRPr sz="2647"/>
            </a:lvl2pPr>
            <a:lvl3pPr marL="1008400" indent="0" algn="ctr">
              <a:buNone/>
              <a:defRPr sz="2647"/>
            </a:lvl3pPr>
            <a:lvl4pPr marL="1512600" indent="0" algn="ctr">
              <a:buNone/>
              <a:defRPr sz="2206"/>
            </a:lvl4pPr>
            <a:lvl5pPr marL="2016801" indent="0" algn="ctr">
              <a:buNone/>
              <a:defRPr sz="2206"/>
            </a:lvl5pPr>
            <a:lvl6pPr marL="2521001" indent="0" algn="ctr">
              <a:buNone/>
              <a:defRPr sz="2206"/>
            </a:lvl6pPr>
            <a:lvl7pPr marL="3025201" indent="0" algn="ctr">
              <a:buNone/>
              <a:defRPr sz="2206"/>
            </a:lvl7pPr>
            <a:lvl8pPr marL="3529401" indent="0" algn="ctr">
              <a:buNone/>
              <a:defRPr sz="2206"/>
            </a:lvl8pPr>
            <a:lvl9pPr marL="4033601" indent="0" algn="ctr">
              <a:buNone/>
              <a:defRPr sz="220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9290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107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7410"/>
            <a:ext cx="2305764" cy="6349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7409"/>
            <a:ext cx="6783626" cy="6349155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872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547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3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955"/>
            <a:ext cx="8822055" cy="393268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2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10811"/>
            <a:ext cx="8822055" cy="126047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625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5434"/>
            <a:ext cx="4330827" cy="4436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5437"/>
            <a:ext cx="4330827" cy="44368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87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7740"/>
            <a:ext cx="4330827" cy="3624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7740"/>
            <a:ext cx="4330827" cy="3624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482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981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26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62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5446"/>
            <a:ext cx="2807018" cy="2520950"/>
          </a:xfrm>
        </p:spPr>
        <p:txBody>
          <a:bodyPr anchor="b">
            <a:norm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55" y="806704"/>
            <a:ext cx="5858207" cy="57981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6816"/>
            <a:ext cx="2807018" cy="372642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23709"/>
            <a:ext cx="2296652" cy="402652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23709"/>
            <a:ext cx="4076859" cy="4026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46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62058"/>
            <a:ext cx="10690616" cy="2100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20236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6509"/>
            <a:ext cx="8875522" cy="907542"/>
          </a:xfrm>
        </p:spPr>
        <p:txBody>
          <a:bodyPr tIns="0" bIns="0" anchor="b">
            <a:no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2023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9">
                <a:solidFill>
                  <a:schemeClr val="bg1"/>
                </a:solidFill>
              </a:defRPr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5" y="6514135"/>
            <a:ext cx="8875522" cy="65544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2"/>
              </a:spcAft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74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8660"/>
            <a:ext cx="10693401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5342"/>
            <a:ext cx="10693401" cy="72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5434"/>
            <a:ext cx="8822056" cy="44368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23709"/>
            <a:ext cx="21683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23709"/>
            <a:ext cx="423000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23709"/>
            <a:ext cx="115075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rgbClr val="FFFFFF"/>
                </a:solidFill>
              </a:defRPr>
            </a:lvl1pPr>
          </a:lstStyle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800" smtClean="0">
                <a:solidFill>
                  <a:srgbClr val="888888"/>
                </a:solidFill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US" sz="1800">
              <a:solidFill>
                <a:srgbClr val="88888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6457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28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008400" rtl="0" eaLnBrk="1" latinLnBrk="0" hangingPunct="1">
        <a:lnSpc>
          <a:spcPct val="85000"/>
        </a:lnSpc>
        <a:spcBef>
          <a:spcPct val="0"/>
        </a:spcBef>
        <a:buNone/>
        <a:defRPr sz="5293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840" indent="-100840" algn="l" defTabSz="1008400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52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520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88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56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308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364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420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476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4b.org.pl/wp-content/uploads/2019/05/cropped-tl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716" y="3925441"/>
            <a:ext cx="5202684" cy="30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1200/1*AxmAXlNE3KkngjWYKcN3X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"/>
            <a:ext cx="5943600" cy="3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zetaingush.ru/sites/default/files/news/20191002-v-ingushetii-poyavitsya-gorod-masterov-s-kuznicami-i-goncharnymi/goncha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2"/>
          <a:stretch/>
        </p:blipFill>
        <p:spPr bwMode="auto">
          <a:xfrm>
            <a:off x="0" y="0"/>
            <a:ext cx="5526421" cy="39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170236" y="1045121"/>
            <a:ext cx="8640960" cy="7200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4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940" y="6085681"/>
            <a:ext cx="338437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409" y="6085681"/>
            <a:ext cx="903539" cy="867007"/>
          </a:xfrm>
          <a:prstGeom prst="rect">
            <a:avLst/>
          </a:prstGeom>
        </p:spPr>
      </p:pic>
      <p:pic>
        <p:nvPicPr>
          <p:cNvPr id="1032" name="Picture 8" descr="https://avatars.mds.yandex.net/get-pdb/879261/9b7e79d8-7255-4f2a-89f8-fa62049be03d/s12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1" t="966" b="13020"/>
          <a:stretch/>
        </p:blipFill>
        <p:spPr bwMode="auto">
          <a:xfrm>
            <a:off x="0" y="3925441"/>
            <a:ext cx="5539870" cy="30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250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428" y="613073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национальных музыкальных инструментов в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нефабричных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4452" y="1981225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витражей;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604" y="3053214"/>
            <a:ext cx="55446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декорирование предметов, предоставленных потребителем;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0436" y="4501505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глазурованных и неглазурованных печных изразцов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декоративных изразцов и панно-вставок, изразцовых карнизов из природной глины методом ручной набивки или заливки в гипсовые формы, прессованием, ручной оправкой, декорированием, глазуровкой;</a:t>
            </a:r>
          </a:p>
        </p:txBody>
      </p:sp>
      <p:pic>
        <p:nvPicPr>
          <p:cNvPr id="2050" name="Picture 2" descr="https://moya-belarus.ru/wp-content/uploads/2015/08/old_narod-instru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253033"/>
            <a:ext cx="2016225" cy="13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940" y="1621184"/>
            <a:ext cx="2448272" cy="137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екорирование предметов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329" y="2670211"/>
            <a:ext cx="2256251" cy="161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" r="-1" b="1739"/>
          <a:stretch/>
        </p:blipFill>
        <p:spPr bwMode="auto">
          <a:xfrm>
            <a:off x="522164" y="4645521"/>
            <a:ext cx="2251731" cy="18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46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92" y="757089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мыла;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428" y="2053233"/>
            <a:ext cx="30243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гильоширование;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3061345"/>
            <a:ext cx="66967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иная деятельность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предметов творчества, а также деятельность, осуществляемая с применением ручного труда, за исключением видов деятельности, не относящихся к предпринимательской деятельности, при осуществлении которых уплачивается единый налог с индивидуальных предпринимателей и иных физических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лиц.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изготовление мыла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676" y="253033"/>
            <a:ext cx="2376264" cy="14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ильоширование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40" y="2053233"/>
            <a:ext cx="240944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978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88" y="325041"/>
            <a:ext cx="86409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изготовленных товаров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211" y="1333153"/>
            <a:ext cx="878497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Ремесленники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 реализовывать изготовленные ими товары: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торговых местах и (или) в иных установленных местными исполнительными и распорядительными органами 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местах;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 гражданско-правовых договоров, заключаемых с юридическими лицами и индивидуальными предпринимателями;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помещениях, используемых для их изготовления (мастерских);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 рекламы в глобальной компьютерной сети Интернет;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пересылки (в том числе международным почтовым отправлением), а также путем 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доставки продукции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указанному потребителем адресу любым видом транспорта.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787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6555" y="806704"/>
            <a:ext cx="6124681" cy="4342873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Физические лица, осуществляющие ремесленную деятельность: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обязаны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оформить книгу учета проверок, которая хранится в объекте осуществления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деятельности;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обязаны вести учет доходов;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подают в налоговый орган налоговые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декларации (расчеты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представляют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иную отчетность.</a:t>
            </a: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68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6540" y="829097"/>
            <a:ext cx="61926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013" algn="just"/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Осуществление ремесленной 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 </a:t>
            </a:r>
            <a:r>
              <a:rPr lang="ru-RU" sz="2500" b="1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уплаты 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сбора и </a:t>
            </a:r>
            <a:r>
              <a:rPr lang="ru-RU" sz="2500" b="1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подачи заявления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в налоговый орган о постановке на учет, а также </a:t>
            </a:r>
            <a:r>
              <a:rPr lang="ru-RU" sz="2500" b="1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к такой деятельности других граждан по трудовым и (или) гражданско-правовым договорам – влечет  наложение </a:t>
            </a:r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ШТРАФА в 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размере </a:t>
            </a:r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5-ти базовых величин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(ст. 23.68 КоАП)</a:t>
            </a:r>
            <a:r>
              <a:rPr lang="ru-RU" sz="2500" i="1" dirty="0" smtClean="0"/>
              <a:t>.</a:t>
            </a:r>
            <a:endParaRPr lang="ru-RU" sz="25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040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98828" y="4213473"/>
            <a:ext cx="3816424" cy="2216021"/>
          </a:xfrm>
        </p:spPr>
        <p:txBody>
          <a:bodyPr/>
          <a:lstStyle/>
          <a:p>
            <a:pPr marL="442913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ГЛ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 Сбор за осуществление ремесленной деятельности (Налоговый кодекс Республики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Законодательные акты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Осуществление ремесленной деятельности в Белар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548" y="685081"/>
            <a:ext cx="2355448" cy="249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6354812" y="757089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от 09.10.2017 № 364 «Об осуществлении физическими лицами ремесленной деятельности»</a:t>
            </a:r>
          </a:p>
        </p:txBody>
      </p:sp>
      <p:pic>
        <p:nvPicPr>
          <p:cNvPr id="1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0" r="31003"/>
          <a:stretch/>
        </p:blipFill>
        <p:spPr bwMode="auto">
          <a:xfrm>
            <a:off x="4122564" y="3925441"/>
            <a:ext cx="2253906" cy="2664296"/>
          </a:xfrm>
          <a:prstGeom prst="rect">
            <a:avLst/>
          </a:prstGeom>
          <a:noFill/>
          <a:effectLst>
            <a:reflection blurRad="12700" stA="38000" endPos="34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68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остановка на уч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9219">
            <a:off x="283502" y="5147544"/>
            <a:ext cx="191865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nalog.gov.by/uploads/images/kuznet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172" y="2413273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2164" y="325041"/>
            <a:ext cx="96490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–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ФИЗИЧЕСКИХ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 по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изготовлению и реализации товаров, выполнению работ, оказанию услуг с применением ручного труда и инструмента, осуществляемая самостоятельно, без привлечения иных физических лиц по трудовым и (или) гражданско-правовым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договорам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направленная на удовлетворение бытовых потребностей граждан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74492" y="2413273"/>
            <a:ext cx="6624736" cy="234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СУЩЕСТВЛЯЕТСЯ:</a:t>
            </a:r>
          </a:p>
          <a:p>
            <a:pPr marL="342900" lvl="0" indent="-342900" algn="just" fontAlgn="base">
              <a:lnSpc>
                <a:spcPts val="2000"/>
              </a:lnSpc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заявительному принципу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ГОСУДАРСТВЕННОЙ РЕГИСТРАЦИИ в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индивидуального предпринимателя;</a:t>
            </a:r>
          </a:p>
          <a:p>
            <a:pPr marL="342900" lvl="0" indent="-342900" algn="just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ПОСТАНОВКИ на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налоговом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органе*;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УПЛАТЫ ремесленного сбора.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180" y="6301705"/>
            <a:ext cx="871296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ts val="1500"/>
              </a:lnSpc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ремесленного сбора </a:t>
            </a:r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ЗАМЕНЯЕТ уплату </a:t>
            </a: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подоходного налога с физических лиц и единого налога с индивидуальных предпринимателей и иных физических лиц в части доходов, полученных от осуществления ремесленной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2324" y="4789537"/>
            <a:ext cx="8136904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*Постановка на налоговый учет физического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лица:</a:t>
            </a:r>
          </a:p>
          <a:p>
            <a:pPr marL="268288" lvl="0" indent="3556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месту его жительства;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lvl="0" indent="355600" algn="just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осуществлена 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  </a:r>
          </a:p>
        </p:txBody>
      </p:sp>
      <p:pic>
        <p:nvPicPr>
          <p:cNvPr id="1030" name="Picture 6" descr="Картинки по запросу вним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9148" y="6322888"/>
            <a:ext cx="639568" cy="6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Размер ремесленного с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" y="0"/>
            <a:ext cx="10693400" cy="70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67" y="636940"/>
            <a:ext cx="1057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ремесленного сбора – </a:t>
            </a:r>
          </a:p>
          <a:p>
            <a:pPr algn="ctr"/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БАЗОВАЯ ВЕЛИЧИНА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132" y="2341265"/>
            <a:ext cx="482453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уплачивается: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0214" y="2559289"/>
            <a:ext cx="4896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6820" y="6313899"/>
            <a:ext cx="301643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140" y="3565401"/>
            <a:ext cx="4536504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778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за полный последующий календарный год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не позднее </a:t>
            </a:r>
            <a: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28-го декабря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текущего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календарного года;</a:t>
            </a:r>
          </a:p>
          <a:p>
            <a:pPr indent="177800" algn="just">
              <a:lnSpc>
                <a:spcPts val="3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 иных случаях - </a:t>
            </a:r>
            <a: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до 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начала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осуществления ремесленной деятельности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960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</a:rPr>
              <a:t>Доплата ремесленного сбора</a:t>
            </a:r>
            <a:endParaRPr lang="ru-RU" sz="3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При указании в декларации о доходах и имуществе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(пояснениях),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представленных по требованию налогового органа, в качестве источников, за счет которых было приобретено имущество, доходов, полученных от осуществления ремесленной деятельности,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размерах, превышающих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100-кратный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размер сбора, уплаченного за налоговые периоды, в которых был получен такой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доход – плательщиком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производится </a:t>
            </a:r>
            <a:r>
              <a:rPr lang="ru-RU" sz="2300" i="1" dirty="0">
                <a:solidFill>
                  <a:schemeClr val="accent2">
                    <a:lumMod val="50000"/>
                  </a:schemeClr>
                </a:solidFill>
              </a:rPr>
              <a:t>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размере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10 % от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суммы такого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превышения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 Доплата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сбора производится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в 30-тидневный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срок со дня вручения плательщику извещения налогового органа.</a:t>
            </a:r>
          </a:p>
          <a:p>
            <a:pPr marL="0" indent="0">
              <a:buNone/>
            </a:pPr>
            <a:endParaRPr lang="ru-RU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52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8" r="1995"/>
          <a:stretch/>
        </p:blipFill>
        <p:spPr bwMode="auto">
          <a:xfrm>
            <a:off x="347574" y="1117130"/>
            <a:ext cx="20596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артинки по запросу указ 364 кузнечное дело ремеслен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996" y="3144018"/>
            <a:ext cx="2232248" cy="17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148" y="325041"/>
            <a:ext cx="1069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ремесленной деятельности: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381" y="973113"/>
            <a:ext cx="5904655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шорно-седельных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гужевых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повозок, саней и детских санок;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рыболовных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снастей и приспособлений для рыбалки;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140" y="3205361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предметов и их частей для личных (бытовых) нужд граждан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проволоки, шпагата, синтетической ленты, жести, глины, растительных материалов местного происхождения, в том числе из дерева;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0396" y="5365601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изготовление,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и ремонт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сооружений, инвентаря и принадлежностей для содержания птиц, животных, пчел;</a:t>
            </a:r>
          </a:p>
        </p:txBody>
      </p:sp>
      <p:pic>
        <p:nvPicPr>
          <p:cNvPr id="1042" name="Picture 18" descr="Картинки по запросу домик пчел белый ф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068" y="5221585"/>
            <a:ext cx="1687413" cy="165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изготовление красивых рыболовных снас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044" y="1261145"/>
            <a:ext cx="2064849" cy="13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5221585"/>
            <a:ext cx="20388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11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Картинки по запросу кружевопле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68" y="4357489"/>
            <a:ext cx="2448272" cy="146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Картинки по запросу вязание спицами белый ф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91" t="18392" b="10233"/>
          <a:stretch/>
        </p:blipFill>
        <p:spPr bwMode="auto">
          <a:xfrm>
            <a:off x="5850756" y="397049"/>
            <a:ext cx="1936644" cy="130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4972" y="613073"/>
            <a:ext cx="280831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ручного вязания;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130" y="1949713"/>
            <a:ext cx="30816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ручного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ткачества, а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изделий, выполненных в лоскутной технике;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0356" y="541065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кузнечное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3088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72" y="2125663"/>
            <a:ext cx="202509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8" r="22442"/>
          <a:stretch/>
        </p:blipFill>
        <p:spPr bwMode="auto">
          <a:xfrm>
            <a:off x="882204" y="397049"/>
            <a:ext cx="1145418" cy="116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164" y="6013673"/>
            <a:ext cx="295232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кружевоплетение,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макраме;</a:t>
            </a:r>
          </a:p>
        </p:txBody>
      </p:sp>
      <p:pic>
        <p:nvPicPr>
          <p:cNvPr id="11" name="Picture 6" descr="Картинки по запросу Плетение бисером белый фо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4" b="30253"/>
          <a:stretch/>
        </p:blipFill>
        <p:spPr bwMode="auto">
          <a:xfrm>
            <a:off x="4072642" y="4357489"/>
            <a:ext cx="2548115" cy="143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3978548" y="5869657"/>
            <a:ext cx="27363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вышивки;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6940" y="591204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плетение бисером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5" t="12663"/>
          <a:stretch/>
        </p:blipFill>
        <p:spPr bwMode="auto">
          <a:xfrm>
            <a:off x="7578948" y="4357488"/>
            <a:ext cx="2520280" cy="153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8083004" y="1981225"/>
            <a:ext cx="24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пряжи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764" y="2125663"/>
            <a:ext cx="2022561" cy="143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365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7" y="3061345"/>
            <a:ext cx="2359149" cy="235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325041"/>
            <a:ext cx="7128792" cy="115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роспись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дерева, камня, кости, рога, металла, жести, стекла, керамики,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фанеры;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5012" y="253033"/>
            <a:ext cx="1728192" cy="1728192"/>
          </a:xfrm>
          <a:prstGeom prst="snip2Diag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50156" y="1837209"/>
            <a:ext cx="78579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работы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(кухонного инвентаря, игрушек, интерьерных кукол, декоративных панно, шкатулок, портсигаров, табакерок, пепельниц, копилок, подсвечников, дверных ручек, деталей и предметов украшения мебели, брелоков, ключниц, кошельков, перчаток, рукавиц, ремней, бижутерии, браслетов, украшений для волос, гребней, расчесок, декоративных дополнений к одежде, статуэток, ваз, горшков и кашпо для цветов, токарных фигурных изделий, пасхальных яиц-</a:t>
            </a:r>
            <a:r>
              <a:rPr 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писанок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сувениров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на магнитной основе), елочных украшений, рамок для фотографий, рам для картин, декоративных реек, обложек, чехлов для телефона, планшета и очков, свадебных аксессуаров);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42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228" y="541065"/>
            <a:ext cx="65527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валяной шерсти;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8508" y="1765201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переплет страниц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предоставленных потребителем;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6580" y="2989337"/>
            <a:ext cx="3600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свечей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6340" y="3997449"/>
            <a:ext cx="7992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цветов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композиций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растительных материалов местного происхождения (за исключением композиций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живых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124" y="5365601"/>
            <a:ext cx="792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мелких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природной и полимерной глины, дерева, природной смолы и их использование для создания бижутерии, декорирования одежды;</a:t>
            </a:r>
          </a:p>
        </p:txBody>
      </p:sp>
      <p:pic>
        <p:nvPicPr>
          <p:cNvPr id="2064" name="Picture 16" descr="Картинки по запросу свеч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413273"/>
            <a:ext cx="2016224" cy="150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98" y="1189137"/>
            <a:ext cx="3028950" cy="15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артинки по запросу изготовление цветов и композиц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28"/>
          <a:stretch/>
        </p:blipFill>
        <p:spPr bwMode="auto">
          <a:xfrm>
            <a:off x="306388" y="3925441"/>
            <a:ext cx="179995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Картинки по запросу мелких изделий из стекла бижуте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365601"/>
            <a:ext cx="2015554" cy="135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Картинки по запросу изготовление валенки беларус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53033"/>
            <a:ext cx="201555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975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316" y="685081"/>
            <a:ext cx="6912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национального белорусского костюма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деталей) с сохранением традиционного кроя и вышивки;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8468" y="2341265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поздравительных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открыток, альбомов для фотографий, папок без применения полиграфического и типографского оборудования;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141465"/>
            <a:ext cx="748813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сельскохозяйственного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садово-огородного инструмента или его частей, заточка и ремонт ножевых изделий и инструмента;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2484" y="5797649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художественных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 из бумаги и папье-маше;</a:t>
            </a: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"/>
                    </a14:imgEffect>
                    <a14:imgEffect>
                      <a14:brightnessContrast bright="3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35"/>
          <a:stretch/>
        </p:blipFill>
        <p:spPr bwMode="auto">
          <a:xfrm>
            <a:off x="9084524" y="325438"/>
            <a:ext cx="1158720" cy="178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325041"/>
            <a:ext cx="1167011" cy="17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изготовление поздравительных открыт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292" y="2341265"/>
            <a:ext cx="1396380" cy="13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5012" y="4069457"/>
            <a:ext cx="2160240" cy="135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988" y="5365601"/>
            <a:ext cx="1709480" cy="142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3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2341</TotalTime>
  <Words>801</Words>
  <Application>Microsoft Office PowerPoint</Application>
  <PresentationFormat>Произвольный</PresentationFormat>
  <Paragraphs>90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Helvetica Neue</vt:lpstr>
      <vt:lpstr>Times New Roman</vt:lpstr>
      <vt:lpstr>Wingdings</vt:lpstr>
      <vt:lpstr>Calibri Light</vt:lpstr>
      <vt:lpstr>Calibri</vt:lpstr>
      <vt:lpstr>Arial Narrow</vt:lpstr>
      <vt:lpstr>Ретро</vt:lpstr>
      <vt:lpstr>Ремесленная деятельность</vt:lpstr>
      <vt:lpstr>Слайд 2</vt:lpstr>
      <vt:lpstr>Слайд 3</vt:lpstr>
      <vt:lpstr>Доплата ремесленного сбора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Ремесленная деятельность</vt:lpstr>
      <vt:lpstr>Ремесленная деятельность</vt:lpstr>
      <vt:lpstr>Ремесленная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703_Selivanova</cp:lastModifiedBy>
  <cp:revision>391</cp:revision>
  <cp:lastPrinted>2019-11-27T14:17:04Z</cp:lastPrinted>
  <dcterms:modified xsi:type="dcterms:W3CDTF">2019-12-16T11:40:14Z</dcterms:modified>
</cp:coreProperties>
</file>